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1" r:id="rId3"/>
    <p:sldId id="262" r:id="rId4"/>
    <p:sldId id="263" r:id="rId5"/>
    <p:sldId id="264" r:id="rId6"/>
    <p:sldId id="265" r:id="rId7"/>
    <p:sldId id="266" r:id="rId8"/>
    <p:sldId id="267" r:id="rId9"/>
    <p:sldId id="284" r:id="rId10"/>
    <p:sldId id="285" r:id="rId11"/>
    <p:sldId id="286" r:id="rId12"/>
    <p:sldId id="287" r:id="rId13"/>
    <p:sldId id="268" r:id="rId14"/>
    <p:sldId id="270" r:id="rId15"/>
    <p:sldId id="271" r:id="rId16"/>
    <p:sldId id="272" r:id="rId17"/>
    <p:sldId id="273" r:id="rId18"/>
    <p:sldId id="282" r:id="rId19"/>
    <p:sldId id="274" r:id="rId20"/>
    <p:sldId id="275" r:id="rId21"/>
    <p:sldId id="276" r:id="rId22"/>
    <p:sldId id="277" r:id="rId23"/>
    <p:sldId id="278" r:id="rId24"/>
    <p:sldId id="283" r:id="rId25"/>
    <p:sldId id="288" r:id="rId26"/>
    <p:sldId id="279" r:id="rId27"/>
    <p:sldId id="280" r:id="rId28"/>
    <p:sldId id="25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B66CB-1201-464E-90D4-17C1DDA3E9D7}" type="datetimeFigureOut">
              <a:rPr lang="en-AU" smtClean="0"/>
              <a:pPr/>
              <a:t>27/07/2021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05E16-653E-481C-BF8D-8F827AF42C43}"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pPr/>
              <a:t>2</a:t>
            </a:fld>
            <a:endParaRPr lang="en-US"/>
          </a:p>
        </p:txBody>
      </p:sp>
    </p:spTree>
    <p:extLst>
      <p:ext uri="{BB962C8B-B14F-4D97-AF65-F5344CB8AC3E}">
        <p14:creationId xmlns:p14="http://schemas.microsoft.com/office/powerpoint/2010/main" xmlns="" val="290931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21</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22</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23</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26</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27</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6</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7</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13</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14</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16</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17</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19</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20</a:t>
            </a:fld>
            <a:endParaRPr lang="en-US"/>
          </a:p>
        </p:txBody>
      </p:sp>
    </p:spTree>
    <p:extLst>
      <p:ext uri="{BB962C8B-B14F-4D97-AF65-F5344CB8AC3E}">
        <p14:creationId xmlns:p14="http://schemas.microsoft.com/office/powerpoint/2010/main" xmlns="" val="426582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7/27/2021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4941168"/>
            <a:ext cx="9144000" cy="1916832"/>
          </a:xfrm>
          <a:prstGeom prst="rect">
            <a:avLst/>
          </a:prstGeom>
        </p:spPr>
        <p:txBody>
          <a:bodyPr vert="horz" lIns="91440" tIns="45720" rIns="91440" bIns="45720" rtlCol="0">
            <a:normAutofit fontScale="47500" lnSpcReduction="20000"/>
          </a:bodyPr>
          <a:lstStyle/>
          <a:p>
            <a:pPr marL="0" marR="0" lvl="0" indent="0" defTabSz="914400" rtl="0" eaLnBrk="1" fontAlgn="auto" latinLnBrk="0" hangingPunct="1">
              <a:lnSpc>
                <a:spcPct val="120000"/>
              </a:lnSpc>
              <a:spcAft>
                <a:spcPts val="0"/>
              </a:spcAft>
              <a:buClrTx/>
              <a:buSzTx/>
              <a:buFont typeface="Arial" pitchFamily="34" charset="0"/>
              <a:buNone/>
              <a:tabLst/>
              <a:defRPr/>
            </a:pPr>
            <a:r>
              <a:rPr kumimoji="0" lang="en-AU" sz="3800" b="1" i="0" u="none" strike="noStrike" kern="1200" cap="none" spc="0" normalizeH="0" baseline="0" noProof="0" dirty="0" smtClean="0">
                <a:ln>
                  <a:noFill/>
                </a:ln>
                <a:effectLst/>
                <a:uLnTx/>
                <a:uFillTx/>
                <a:latin typeface="+mn-lt"/>
                <a:ea typeface="+mn-ea"/>
                <a:cs typeface="+mn-cs"/>
              </a:rPr>
              <a:t>Manoj Abichandani </a:t>
            </a:r>
          </a:p>
          <a:p>
            <a:pPr marL="0" marR="0" lvl="0" indent="0" defTabSz="914400" rtl="0" eaLnBrk="1" fontAlgn="auto" latinLnBrk="0" hangingPunct="1">
              <a:lnSpc>
                <a:spcPct val="120000"/>
              </a:lnSpc>
              <a:spcAft>
                <a:spcPts val="0"/>
              </a:spcAft>
              <a:buClrTx/>
              <a:buSzTx/>
              <a:buFont typeface="Arial" pitchFamily="34" charset="0"/>
              <a:buNone/>
              <a:tabLst/>
              <a:defRPr/>
            </a:pPr>
            <a:r>
              <a:rPr kumimoji="0" lang="en-AU" sz="2500" b="0" i="0" u="none" strike="noStrike" kern="1200" cap="none" spc="0" normalizeH="0" baseline="0" noProof="0" dirty="0" smtClean="0">
                <a:ln>
                  <a:noFill/>
                </a:ln>
                <a:effectLst/>
                <a:uLnTx/>
                <a:uFillTx/>
                <a:latin typeface="+mn-lt"/>
                <a:ea typeface="+mn-ea"/>
                <a:cs typeface="+mn-cs"/>
              </a:rPr>
              <a:t>B. Bus. (UTS), Tax Agent</a:t>
            </a:r>
          </a:p>
          <a:p>
            <a:pPr marL="0" marR="0" lvl="0" indent="0" defTabSz="914400" rtl="0" eaLnBrk="1" fontAlgn="auto" latinLnBrk="0" hangingPunct="1">
              <a:lnSpc>
                <a:spcPct val="120000"/>
              </a:lnSpc>
              <a:spcAft>
                <a:spcPts val="0"/>
              </a:spcAft>
              <a:buClrTx/>
              <a:buSzTx/>
              <a:buFont typeface="Arial" pitchFamily="34" charset="0"/>
              <a:buNone/>
              <a:tabLst/>
              <a:defRPr/>
            </a:pPr>
            <a:r>
              <a:rPr kumimoji="0" lang="en-AU" sz="2500" b="0" i="0" u="none" strike="noStrike" kern="1200" cap="none" spc="0" normalizeH="0" baseline="0" noProof="0" dirty="0" smtClean="0">
                <a:ln>
                  <a:noFill/>
                </a:ln>
                <a:effectLst/>
                <a:uLnTx/>
                <a:uFillTx/>
                <a:latin typeface="+mn-lt"/>
                <a:ea typeface="+mn-ea"/>
                <a:cs typeface="+mn-cs"/>
              </a:rPr>
              <a:t>CTA, SMSF Specialist (UNSW)</a:t>
            </a:r>
          </a:p>
          <a:p>
            <a:pPr marL="0" marR="0" lvl="0" indent="0" defTabSz="914400" rtl="0" eaLnBrk="1" fontAlgn="auto" latinLnBrk="0" hangingPunct="1">
              <a:lnSpc>
                <a:spcPct val="120000"/>
              </a:lnSpc>
              <a:spcAft>
                <a:spcPts val="0"/>
              </a:spcAft>
              <a:buClrTx/>
              <a:buSzTx/>
              <a:buFont typeface="Arial" pitchFamily="34" charset="0"/>
              <a:buNone/>
              <a:tabLst/>
              <a:defRPr/>
            </a:pPr>
            <a:endParaRPr kumimoji="0" lang="en-AU" sz="25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20000"/>
              </a:lnSpc>
              <a:spcAft>
                <a:spcPts val="0"/>
              </a:spcAft>
              <a:buClrTx/>
              <a:buSzTx/>
              <a:buFont typeface="Arial" pitchFamily="34" charset="0"/>
              <a:buNone/>
              <a:tabLst/>
              <a:defRPr/>
            </a:pPr>
            <a:r>
              <a:rPr kumimoji="0" lang="en-AU" sz="2500" b="0" i="0" u="none" strike="noStrike" kern="1200" cap="none" spc="0" normalizeH="0" baseline="0" noProof="0" dirty="0" smtClean="0">
                <a:ln>
                  <a:noFill/>
                </a:ln>
                <a:effectLst/>
                <a:uLnTx/>
                <a:uFillTx/>
                <a:latin typeface="+mn-lt"/>
                <a:ea typeface="+mn-ea"/>
                <a:cs typeface="+mn-cs"/>
              </a:rPr>
              <a:t>Manoj has worked in a Specialist SMSF CPA Firm for 26 years advising over 600 funds on various aspects of SMSF</a:t>
            </a:r>
            <a:r>
              <a:rPr kumimoji="0" lang="en-AU" sz="2500" b="0" i="0" u="none" strike="noStrike" kern="1200" cap="none" spc="0" normalizeH="0" baseline="0" noProof="0" dirty="0" smtClean="0">
                <a:ln>
                  <a:noFill/>
                </a:ln>
                <a:effectLst/>
                <a:uLnTx/>
                <a:uFillTx/>
                <a:latin typeface="+mn-lt"/>
                <a:ea typeface="+mn-ea"/>
                <a:cs typeface="+mn-cs"/>
              </a:rPr>
              <a:t>. Currently </a:t>
            </a:r>
            <a:r>
              <a:rPr kumimoji="0" lang="en-AU" sz="2500" b="0" i="0" u="none" strike="noStrike" kern="1200" cap="none" spc="0" normalizeH="0" baseline="0" noProof="0" dirty="0" smtClean="0">
                <a:ln>
                  <a:noFill/>
                </a:ln>
                <a:effectLst/>
                <a:uLnTx/>
                <a:uFillTx/>
                <a:latin typeface="+mn-lt"/>
                <a:ea typeface="+mn-ea"/>
                <a:cs typeface="+mn-cs"/>
              </a:rPr>
              <a:t>he works as a SMSF Technical Director for Deed Dot Com Dot Au Pty Ltd as a trainer and helps SMSF</a:t>
            </a:r>
            <a:r>
              <a:rPr kumimoji="0" lang="en-AU" sz="2500" b="0" i="0" u="none" strike="noStrike" kern="1200" cap="none" spc="0" normalizeH="0" noProof="0" dirty="0" smtClean="0">
                <a:ln>
                  <a:noFill/>
                </a:ln>
                <a:effectLst/>
                <a:uLnTx/>
                <a:uFillTx/>
                <a:latin typeface="+mn-lt"/>
                <a:ea typeface="+mn-ea"/>
                <a:cs typeface="+mn-cs"/>
              </a:rPr>
              <a:t> </a:t>
            </a:r>
            <a:r>
              <a:rPr kumimoji="0" lang="en-AU" sz="2500" b="0" i="0" u="none" strike="noStrike" kern="1200" cap="none" spc="0" normalizeH="0" baseline="0" noProof="0" dirty="0" smtClean="0">
                <a:ln>
                  <a:noFill/>
                </a:ln>
                <a:effectLst/>
                <a:uLnTx/>
                <a:uFillTx/>
                <a:latin typeface="+mn-lt"/>
                <a:ea typeface="+mn-ea"/>
                <a:cs typeface="+mn-cs"/>
              </a:rPr>
              <a:t>solicitor in updating their SMSF Trust </a:t>
            </a:r>
            <a:r>
              <a:rPr kumimoji="0" lang="en-AU" sz="2500" b="0" i="0" u="none" strike="noStrike" kern="1200" cap="none" spc="0" normalizeH="0" baseline="0" noProof="0" dirty="0" smtClean="0">
                <a:ln>
                  <a:noFill/>
                </a:ln>
                <a:effectLst/>
                <a:uLnTx/>
                <a:uFillTx/>
                <a:latin typeface="+mn-lt"/>
                <a:ea typeface="+mn-ea"/>
                <a:cs typeface="+mn-cs"/>
              </a:rPr>
              <a:t>Deed. </a:t>
            </a:r>
          </a:p>
          <a:p>
            <a:pPr marL="0" marR="0" lvl="0" indent="0" defTabSz="914400" rtl="0" eaLnBrk="1" fontAlgn="auto" latinLnBrk="0" hangingPunct="1">
              <a:lnSpc>
                <a:spcPct val="120000"/>
              </a:lnSpc>
              <a:spcAft>
                <a:spcPts val="0"/>
              </a:spcAft>
              <a:buClrTx/>
              <a:buSzTx/>
              <a:buFont typeface="Arial" pitchFamily="34" charset="0"/>
              <a:buNone/>
              <a:tabLst/>
              <a:defRPr/>
            </a:pPr>
            <a:endParaRPr kumimoji="0" lang="en-AU" sz="25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20000"/>
              </a:lnSpc>
              <a:spcAft>
                <a:spcPts val="0"/>
              </a:spcAft>
              <a:buClrTx/>
              <a:buSzTx/>
              <a:buFont typeface="Arial" pitchFamily="34" charset="0"/>
              <a:buNone/>
              <a:tabLst/>
              <a:defRPr/>
            </a:pPr>
            <a:r>
              <a:rPr kumimoji="0" lang="en-AU" sz="2500" b="0" i="0" u="none" strike="noStrike" kern="1200" cap="none" spc="0" normalizeH="0" baseline="0" noProof="0" dirty="0" smtClean="0">
                <a:ln>
                  <a:noFill/>
                </a:ln>
                <a:effectLst/>
                <a:uLnTx/>
                <a:uFillTx/>
                <a:latin typeface="+mn-lt"/>
                <a:ea typeface="+mn-ea"/>
                <a:cs typeface="+mn-cs"/>
              </a:rPr>
              <a:t>He </a:t>
            </a:r>
            <a:r>
              <a:rPr kumimoji="0" lang="en-AU" sz="2500" b="0" i="0" u="none" strike="noStrike" kern="1200" cap="none" spc="0" normalizeH="0" baseline="0" noProof="0" dirty="0" smtClean="0">
                <a:ln>
                  <a:noFill/>
                </a:ln>
                <a:effectLst/>
                <a:uLnTx/>
                <a:uFillTx/>
                <a:latin typeface="+mn-lt"/>
                <a:ea typeface="+mn-ea"/>
                <a:cs typeface="+mn-cs"/>
              </a:rPr>
              <a:t>has written Australia’s first online SMSF Audit Software  where over 1200 + SMSF Auditors initiated over  82,000 SMSF audits in the past year</a:t>
            </a:r>
            <a:r>
              <a:rPr kumimoji="0" lang="en-AU" sz="2500" b="0" i="0" u="none" strike="noStrike" kern="1200" cap="none" spc="0" normalizeH="0" baseline="0" noProof="0" dirty="0" smtClean="0">
                <a:ln>
                  <a:noFill/>
                </a:ln>
                <a:effectLst/>
                <a:uLnTx/>
                <a:uFillTx/>
                <a:latin typeface="+mn-lt"/>
                <a:ea typeface="+mn-ea"/>
                <a:cs typeface="+mn-cs"/>
              </a:rPr>
              <a:t>. </a:t>
            </a:r>
            <a:endParaRPr kumimoji="0" lang="en-AU" sz="2500" b="0" i="0" u="none" strike="noStrike" kern="1200" cap="none" spc="0" normalizeH="0" baseline="0" noProof="0" dirty="0">
              <a:ln>
                <a:noFill/>
              </a:ln>
              <a:effectLst/>
              <a:uLnTx/>
              <a:uFillTx/>
              <a:latin typeface="+mn-lt"/>
              <a:ea typeface="+mn-ea"/>
              <a:cs typeface="+mn-cs"/>
            </a:endParaRPr>
          </a:p>
        </p:txBody>
      </p:sp>
      <p:sp>
        <p:nvSpPr>
          <p:cNvPr id="3" name="Title 1"/>
          <p:cNvSpPr txBox="1">
            <a:spLocks/>
          </p:cNvSpPr>
          <p:nvPr/>
        </p:nvSpPr>
        <p:spPr>
          <a:xfrm>
            <a:off x="0" y="836712"/>
            <a:ext cx="3059832" cy="252028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 is the Sole Purpose of an SMSF – reduce tax or save for retirement</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b="1" dirty="0" smtClean="0"/>
              <a:t>Member Size</a:t>
            </a:r>
            <a:endParaRPr lang="en-AU" sz="3200" b="1" dirty="0"/>
          </a:p>
        </p:txBody>
      </p:sp>
      <p:graphicFrame>
        <p:nvGraphicFramePr>
          <p:cNvPr id="4" name="Table 3"/>
          <p:cNvGraphicFramePr>
            <a:graphicFrameLocks noGrp="1"/>
          </p:cNvGraphicFramePr>
          <p:nvPr/>
        </p:nvGraphicFramePr>
        <p:xfrm>
          <a:off x="395538" y="1628803"/>
          <a:ext cx="8424936" cy="2550873"/>
        </p:xfrm>
        <a:graphic>
          <a:graphicData uri="http://schemas.openxmlformats.org/drawingml/2006/table">
            <a:tbl>
              <a:tblPr/>
              <a:tblGrid>
                <a:gridCol w="2140681"/>
                <a:gridCol w="1254883"/>
                <a:gridCol w="1254883"/>
                <a:gridCol w="1254883"/>
                <a:gridCol w="1259803"/>
                <a:gridCol w="1259803"/>
              </a:tblGrid>
              <a:tr h="531389">
                <a:tc gridSpan="4">
                  <a:txBody>
                    <a:bodyPr/>
                    <a:lstStyle/>
                    <a:p>
                      <a:pPr algn="l" fontAlgn="b"/>
                      <a:r>
                        <a:rPr lang="en-AU" sz="1800" b="1" i="0" u="none" strike="noStrike" dirty="0" smtClean="0">
                          <a:solidFill>
                            <a:srgbClr val="000000"/>
                          </a:solidFill>
                          <a:latin typeface="Arial"/>
                        </a:rPr>
                        <a:t>Proportion </a:t>
                      </a:r>
                      <a:r>
                        <a:rPr lang="en-AU" sz="1800" b="1" i="0" u="none" strike="noStrike" dirty="0">
                          <a:solidFill>
                            <a:srgbClr val="000000"/>
                          </a:solidFill>
                          <a:latin typeface="Arial"/>
                        </a:rPr>
                        <a:t>of funds by number of members </a:t>
                      </a:r>
                      <a:r>
                        <a:rPr lang="en-AU" sz="1800" b="1" i="0" u="none" strike="noStrike" dirty="0" smtClean="0">
                          <a:solidFill>
                            <a:srgbClr val="000000"/>
                          </a:solidFill>
                          <a:latin typeface="Arial"/>
                        </a:rPr>
                        <a:t>(%)</a:t>
                      </a:r>
                    </a:p>
                    <a:p>
                      <a:pPr algn="l" fontAlgn="b"/>
                      <a:endParaRPr lang="en-AU" sz="1800" b="1" i="0" u="none" strike="noStrike" dirty="0">
                        <a:solidFill>
                          <a:srgbClr val="000000"/>
                        </a:solidFill>
                        <a:latin typeface="Arial"/>
                      </a:endParaRPr>
                    </a:p>
                  </a:txBody>
                  <a:tcPr marL="9525" marR="9525" marT="95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800" b="0" i="0" u="none" strike="noStrike">
                        <a:solidFill>
                          <a:srgbClr val="FFFFFF"/>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32118">
                <a:tc>
                  <a:txBody>
                    <a:bodyPr/>
                    <a:lstStyle/>
                    <a:p>
                      <a:pPr algn="l" fontAlgn="b"/>
                      <a:r>
                        <a:rPr lang="en-AU" sz="1800" b="0" i="0" u="none" strike="noStrike">
                          <a:solidFill>
                            <a:srgbClr val="000000"/>
                          </a:solidFill>
                          <a:latin typeface="Arial"/>
                        </a:rPr>
                        <a:t>Number of members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2018–19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2017–18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2016–17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2015–16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2014-15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118">
                <a:tc>
                  <a:txBody>
                    <a:bodyPr/>
                    <a:lstStyle/>
                    <a:p>
                      <a:pPr algn="l" fontAlgn="b"/>
                      <a:r>
                        <a:rPr lang="en-AU" sz="1800" b="0" i="0" u="none" strike="noStrike">
                          <a:solidFill>
                            <a:srgbClr val="000000"/>
                          </a:solidFill>
                          <a:latin typeface="Arial"/>
                        </a:rPr>
                        <a:t>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32118">
                <a:tc>
                  <a:txBody>
                    <a:bodyPr/>
                    <a:lstStyle/>
                    <a:p>
                      <a:pPr algn="l" fontAlgn="b"/>
                      <a:r>
                        <a:rPr lang="en-AU" sz="1800" b="0" i="0" u="none" strike="noStrike">
                          <a:solidFill>
                            <a:srgbClr val="000000"/>
                          </a:solidFill>
                          <a:latin typeface="Arial"/>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2118">
                <a:tc>
                  <a:txBody>
                    <a:bodyPr/>
                    <a:lstStyle/>
                    <a:p>
                      <a:pPr algn="l" fontAlgn="b"/>
                      <a:r>
                        <a:rPr lang="en-AU" sz="1800" b="0" i="0" u="none" strike="noStrike">
                          <a:solidFill>
                            <a:srgbClr val="000000"/>
                          </a:solidFill>
                          <a:latin typeface="Arial"/>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2118">
                <a:tc>
                  <a:txBody>
                    <a:bodyPr/>
                    <a:lstStyle/>
                    <a:p>
                      <a:pPr algn="l" fontAlgn="b"/>
                      <a:r>
                        <a:rPr lang="en-AU" sz="1800" b="0" i="0" u="none" strike="noStrike" dirty="0">
                          <a:solidFill>
                            <a:srgbClr val="000000"/>
                          </a:solidFill>
                          <a:latin typeface="Arial"/>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32118">
                <a:tc>
                  <a:txBody>
                    <a:bodyPr/>
                    <a:lstStyle/>
                    <a:p>
                      <a:pPr algn="l" fontAlgn="b"/>
                      <a:r>
                        <a:rPr lang="en-AU" sz="1800" b="0" i="0" u="none" strike="noStrike">
                          <a:solidFill>
                            <a:srgbClr val="000000"/>
                          </a:solidFill>
                          <a:latin typeface="Arial"/>
                        </a:rPr>
                        <a:t>Total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b="1" dirty="0" smtClean="0"/>
              <a:t>Age &amp; Gender</a:t>
            </a:r>
            <a:endParaRPr lang="en-AU" sz="3200" b="1" dirty="0"/>
          </a:p>
        </p:txBody>
      </p:sp>
      <p:graphicFrame>
        <p:nvGraphicFramePr>
          <p:cNvPr id="4" name="Table 3"/>
          <p:cNvGraphicFramePr>
            <a:graphicFrameLocks noGrp="1"/>
          </p:cNvGraphicFramePr>
          <p:nvPr/>
        </p:nvGraphicFramePr>
        <p:xfrm>
          <a:off x="323528" y="1340776"/>
          <a:ext cx="8424936" cy="4681909"/>
        </p:xfrm>
        <a:graphic>
          <a:graphicData uri="http://schemas.openxmlformats.org/drawingml/2006/table">
            <a:tbl>
              <a:tblPr/>
              <a:tblGrid>
                <a:gridCol w="2104735"/>
                <a:gridCol w="2104735"/>
                <a:gridCol w="2104735"/>
                <a:gridCol w="2110731"/>
              </a:tblGrid>
              <a:tr h="455194">
                <a:tc gridSpan="3">
                  <a:txBody>
                    <a:bodyPr/>
                    <a:lstStyle/>
                    <a:p>
                      <a:pPr algn="l" fontAlgn="b"/>
                      <a:r>
                        <a:rPr lang="en-AU" sz="1800" b="1" i="0" u="none" strike="noStrike" dirty="0" smtClean="0">
                          <a:solidFill>
                            <a:srgbClr val="000000"/>
                          </a:solidFill>
                          <a:latin typeface="Arial"/>
                        </a:rPr>
                        <a:t>Members</a:t>
                      </a:r>
                      <a:r>
                        <a:rPr lang="en-AU" sz="1800" b="1" i="0" u="none" strike="noStrike" dirty="0">
                          <a:solidFill>
                            <a:srgbClr val="000000"/>
                          </a:solidFill>
                          <a:latin typeface="Arial"/>
                        </a:rPr>
                        <a:t>, by gender and age range</a:t>
                      </a:r>
                    </a:p>
                  </a:txBody>
                  <a:tcPr marL="9525" marR="9525" marT="9525" marB="0" anchor="b">
                    <a:lnL>
                      <a:noFill/>
                    </a:lnL>
                    <a:lnR>
                      <a:noFill/>
                    </a:lnR>
                    <a:lnT>
                      <a:noFill/>
                    </a:lnT>
                    <a:lnB>
                      <a:noFill/>
                    </a:lnB>
                  </a:tcPr>
                </a:tc>
                <a:tc hMerge="1">
                  <a:txBody>
                    <a:bodyPr/>
                    <a:lstStyle/>
                    <a:p>
                      <a:endParaRPr lang="en-AU"/>
                    </a:p>
                  </a:txBody>
                  <a:tcPr/>
                </a:tc>
                <a:tc hMerge="1">
                  <a:txBody>
                    <a:bodyPr/>
                    <a:lstStyle/>
                    <a:p>
                      <a:endParaRPr lang="en-AU"/>
                    </a:p>
                  </a:txBody>
                  <a:tcPr/>
                </a:tc>
                <a:tc>
                  <a:txBody>
                    <a:bodyPr/>
                    <a:lstStyle/>
                    <a:p>
                      <a:pPr algn="l" fontAlgn="b"/>
                      <a:endParaRPr lang="en-AU" sz="1800" b="0" i="0" u="none" strike="noStrike">
                        <a:solidFill>
                          <a:srgbClr val="000000"/>
                        </a:solidFill>
                        <a:latin typeface="Calibri"/>
                      </a:endParaRPr>
                    </a:p>
                  </a:txBody>
                  <a:tcPr marL="9525" marR="9525" marT="9525" marB="0" anchor="b">
                    <a:lnL>
                      <a:noFill/>
                    </a:lnL>
                    <a:lnR>
                      <a:noFill/>
                    </a:lnR>
                    <a:lnT>
                      <a:noFill/>
                    </a:lnT>
                    <a:lnB>
                      <a:noFill/>
                    </a:lnB>
                  </a:tcPr>
                </a:tc>
              </a:tr>
              <a:tr h="252885">
                <a:tc>
                  <a:txBody>
                    <a:bodyPr/>
                    <a:lstStyle/>
                    <a:p>
                      <a:pPr algn="l" fontAlgn="b"/>
                      <a:r>
                        <a:rPr lang="en-AU" sz="1800" b="0" i="0" u="none" strike="noStrike" dirty="0">
                          <a:solidFill>
                            <a:srgbClr val="000000"/>
                          </a:solidFill>
                          <a:latin typeface="Arial"/>
                        </a:rPr>
                        <a:t>Age ranges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2885">
                <a:tc>
                  <a:txBody>
                    <a:bodyPr/>
                    <a:lstStyle/>
                    <a:p>
                      <a:pPr algn="l" fontAlgn="b"/>
                      <a:r>
                        <a:rPr lang="en-AU" sz="1800" b="0" i="0" u="none" strike="noStrike">
                          <a:solidFill>
                            <a:srgbClr val="000000"/>
                          </a:solidFill>
                          <a:latin typeface="Arial"/>
                        </a:rPr>
                        <a:t>&lt; 25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2885">
                <a:tc>
                  <a:txBody>
                    <a:bodyPr/>
                    <a:lstStyle/>
                    <a:p>
                      <a:pPr algn="l" fontAlgn="b"/>
                      <a:r>
                        <a:rPr lang="en-AU" sz="1800" b="0" i="0" u="none" strike="noStrike">
                          <a:solidFill>
                            <a:srgbClr val="000000"/>
                          </a:solidFill>
                          <a:latin typeface="Arial"/>
                        </a:rPr>
                        <a:t>25–34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a:solidFill>
                            <a:schemeClr val="accent3">
                              <a:lumMod val="75000"/>
                            </a:schemeClr>
                          </a:solidFill>
                          <a:latin typeface="Arial"/>
                        </a:rPr>
                        <a:t>35–44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3">
                              <a:lumMod val="75000"/>
                            </a:schemeClr>
                          </a:solidFill>
                          <a:latin typeface="Arial"/>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3">
                              <a:lumMod val="75000"/>
                            </a:schemeClr>
                          </a:solidFill>
                          <a:latin typeface="Arial"/>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chemeClr val="accent3">
                              <a:lumMod val="75000"/>
                            </a:schemeClr>
                          </a:solidFill>
                          <a:latin typeface="Arial"/>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a:solidFill>
                            <a:schemeClr val="accent3">
                              <a:lumMod val="75000"/>
                            </a:schemeClr>
                          </a:solidFill>
                          <a:latin typeface="Arial"/>
                        </a:rPr>
                        <a:t>45–49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chemeClr val="accent3">
                              <a:lumMod val="75000"/>
                            </a:schemeClr>
                          </a:solidFill>
                          <a:latin typeface="Arial"/>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3">
                              <a:lumMod val="75000"/>
                            </a:schemeClr>
                          </a:solidFill>
                          <a:latin typeface="Arial"/>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3">
                              <a:lumMod val="75000"/>
                            </a:schemeClr>
                          </a:solidFill>
                          <a:latin typeface="Arial"/>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a:solidFill>
                            <a:srgbClr val="FF0000"/>
                          </a:solidFill>
                          <a:latin typeface="Arial"/>
                        </a:rPr>
                        <a:t>50–54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dirty="0">
                          <a:solidFill>
                            <a:srgbClr val="FF0000"/>
                          </a:solidFill>
                          <a:latin typeface="Arial"/>
                        </a:rPr>
                        <a:t>55–59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a:solidFill>
                            <a:srgbClr val="FF0000"/>
                          </a:solidFill>
                          <a:latin typeface="Arial"/>
                        </a:rPr>
                        <a:t>60–64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a:solidFill>
                            <a:srgbClr val="FF0000"/>
                          </a:solidFill>
                          <a:latin typeface="Arial"/>
                        </a:rPr>
                        <a:t>65–69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a:solidFill>
                            <a:srgbClr val="FF0000"/>
                          </a:solidFill>
                          <a:latin typeface="Arial"/>
                        </a:rPr>
                        <a:t>70–74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a:solidFill>
                            <a:srgbClr val="FF0000"/>
                          </a:solidFill>
                          <a:latin typeface="Arial"/>
                        </a:rPr>
                        <a:t>75–84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2885">
                <a:tc>
                  <a:txBody>
                    <a:bodyPr/>
                    <a:lstStyle/>
                    <a:p>
                      <a:pPr algn="l" fontAlgn="b"/>
                      <a:r>
                        <a:rPr lang="en-AU" sz="1800" b="0" i="0" u="none" strike="noStrike">
                          <a:solidFill>
                            <a:srgbClr val="000000"/>
                          </a:solidFill>
                          <a:latin typeface="Arial"/>
                        </a:rPr>
                        <a:t>85+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2885">
                <a:tc>
                  <a:txBody>
                    <a:bodyPr/>
                    <a:lstStyle/>
                    <a:p>
                      <a:pPr algn="l" fontAlgn="b"/>
                      <a:r>
                        <a:rPr lang="en-AU" sz="1800" b="0" i="0" u="none" strike="noStrike">
                          <a:solidFill>
                            <a:srgbClr val="000000"/>
                          </a:solidFill>
                          <a:latin typeface="Arial"/>
                        </a:rPr>
                        <a:t>Total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85">
                <a:tc>
                  <a:txBody>
                    <a:bodyPr/>
                    <a:lstStyle/>
                    <a:p>
                      <a:pPr algn="l" fontAlgn="b"/>
                      <a:r>
                        <a:rPr lang="en-AU" sz="1800" b="0" i="0" u="none" strike="noStrike">
                          <a:solidFill>
                            <a:srgbClr val="000000"/>
                          </a:solidFill>
                          <a:latin typeface="Arial"/>
                        </a:rPr>
                        <a:t>All ages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2885">
                <a:tc>
                  <a:txBody>
                    <a:bodyPr/>
                    <a:lstStyle/>
                    <a:p>
                      <a:pPr algn="l" fontAlgn="b"/>
                      <a:r>
                        <a:rPr lang="en-AU" sz="1100" b="0" i="0" u="none" strike="noStrike">
                          <a:solidFill>
                            <a:srgbClr val="FFFFFF"/>
                          </a:solidFill>
                          <a:latin typeface="Calibri"/>
                        </a:rPr>
                        <a:t>end of column</a:t>
                      </a:r>
                    </a:p>
                  </a:txBody>
                  <a:tcPr marL="9525" marR="9525" marT="9525" marB="0" anchor="b">
                    <a:lnL>
                      <a:noFill/>
                    </a:lnL>
                    <a:lnR>
                      <a:noFill/>
                    </a:lnR>
                    <a:lnT>
                      <a:noFill/>
                    </a:lnT>
                    <a:lnB>
                      <a:noFill/>
                    </a:lnB>
                  </a:tcPr>
                </a:tc>
                <a:tc>
                  <a:txBody>
                    <a:bodyPr/>
                    <a:lstStyle/>
                    <a:p>
                      <a:pPr algn="l" fontAlgn="b"/>
                      <a:r>
                        <a:rPr lang="en-AU" sz="1100" b="0" i="0" u="none" strike="noStrike">
                          <a:solidFill>
                            <a:srgbClr val="FFFFFF"/>
                          </a:solidFill>
                          <a:latin typeface="Calibri"/>
                        </a:rPr>
                        <a:t>end of column</a:t>
                      </a:r>
                    </a:p>
                  </a:txBody>
                  <a:tcPr marL="9525" marR="9525" marT="9525" marB="0" anchor="b">
                    <a:lnL>
                      <a:noFill/>
                    </a:lnL>
                    <a:lnR>
                      <a:noFill/>
                    </a:lnR>
                    <a:lnT>
                      <a:noFill/>
                    </a:lnT>
                    <a:lnB>
                      <a:noFill/>
                    </a:lnB>
                  </a:tcPr>
                </a:tc>
                <a:tc>
                  <a:txBody>
                    <a:bodyPr/>
                    <a:lstStyle/>
                    <a:p>
                      <a:pPr algn="l" fontAlgn="b"/>
                      <a:r>
                        <a:rPr lang="en-AU" sz="1100" b="0" i="0" u="none" strike="noStrike">
                          <a:solidFill>
                            <a:srgbClr val="FFFFFF"/>
                          </a:solidFill>
                          <a:latin typeface="Calibri"/>
                        </a:rPr>
                        <a:t>end of column</a:t>
                      </a:r>
                    </a:p>
                  </a:txBody>
                  <a:tcPr marL="9525" marR="9525" marT="9525" marB="0" anchor="b">
                    <a:lnL>
                      <a:noFill/>
                    </a:lnL>
                    <a:lnR>
                      <a:noFill/>
                    </a:lnR>
                    <a:lnT>
                      <a:noFill/>
                    </a:lnT>
                    <a:lnB>
                      <a:noFill/>
                    </a:lnB>
                  </a:tcPr>
                </a:tc>
                <a:tc>
                  <a:txBody>
                    <a:bodyPr/>
                    <a:lstStyle/>
                    <a:p>
                      <a:pPr algn="l" fontAlgn="b"/>
                      <a:r>
                        <a:rPr lang="en-AU" sz="1100" b="0" i="0" u="none" strike="noStrike" dirty="0">
                          <a:solidFill>
                            <a:srgbClr val="FFFFFF"/>
                          </a:solidFill>
                          <a:latin typeface="Calibri"/>
                        </a:rPr>
                        <a:t>end of column</a:t>
                      </a:r>
                    </a:p>
                  </a:txBody>
                  <a:tcPr marL="9525" marR="9525" marT="9525" marB="0" anchor="b">
                    <a:lnL>
                      <a:noFill/>
                    </a:lnL>
                    <a:lnR>
                      <a:noFill/>
                    </a:lnR>
                    <a:lnT>
                      <a:noFill/>
                    </a:lnT>
                    <a:lnB>
                      <a:noFill/>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sz="3600" b="1" dirty="0" smtClean="0"/>
              <a:t>Taxable income of individuals who were SMSF members as at the end of June 2020</a:t>
            </a:r>
            <a:r>
              <a:rPr lang="en-AU" dirty="0" smtClean="0"/>
              <a:t>.</a:t>
            </a:r>
            <a:endParaRPr lang="en-AU" dirty="0"/>
          </a:p>
        </p:txBody>
      </p:sp>
      <p:graphicFrame>
        <p:nvGraphicFramePr>
          <p:cNvPr id="4" name="Table 3"/>
          <p:cNvGraphicFramePr>
            <a:graphicFrameLocks noGrp="1"/>
          </p:cNvGraphicFramePr>
          <p:nvPr/>
        </p:nvGraphicFramePr>
        <p:xfrm>
          <a:off x="323528" y="1772822"/>
          <a:ext cx="8208913" cy="3817165"/>
        </p:xfrm>
        <a:graphic>
          <a:graphicData uri="http://schemas.openxmlformats.org/drawingml/2006/table">
            <a:tbl>
              <a:tblPr/>
              <a:tblGrid>
                <a:gridCol w="2795109"/>
                <a:gridCol w="1802764"/>
                <a:gridCol w="1802764"/>
                <a:gridCol w="1808276"/>
              </a:tblGrid>
              <a:tr h="411025">
                <a:tc gridSpan="3">
                  <a:txBody>
                    <a:bodyPr/>
                    <a:lstStyle/>
                    <a:p>
                      <a:pPr algn="l" fontAlgn="b"/>
                      <a:r>
                        <a:rPr lang="en-AU" sz="1800" b="1" i="0" u="none" strike="noStrike" dirty="0">
                          <a:solidFill>
                            <a:srgbClr val="000000"/>
                          </a:solidFill>
                          <a:latin typeface="Arial"/>
                        </a:rPr>
                        <a:t>Members, by gender and income ranges</a:t>
                      </a:r>
                    </a:p>
                  </a:txBody>
                  <a:tcPr marL="9525" marR="9525" marT="9525" marB="0" anchor="b">
                    <a:lnL>
                      <a:noFill/>
                    </a:lnL>
                    <a:lnR>
                      <a:noFill/>
                    </a:lnR>
                    <a:lnT>
                      <a:noFill/>
                    </a:lnT>
                    <a:lnB>
                      <a:noFill/>
                    </a:lnB>
                  </a:tcPr>
                </a:tc>
                <a:tc hMerge="1">
                  <a:txBody>
                    <a:bodyPr/>
                    <a:lstStyle/>
                    <a:p>
                      <a:endParaRPr lang="en-AU"/>
                    </a:p>
                  </a:txBody>
                  <a:tcPr/>
                </a:tc>
                <a:tc hMerge="1">
                  <a:txBody>
                    <a:bodyPr/>
                    <a:lstStyle/>
                    <a:p>
                      <a:endParaRPr lang="en-AU"/>
                    </a:p>
                  </a:txBody>
                  <a:tcPr/>
                </a:tc>
                <a:tc>
                  <a:txBody>
                    <a:bodyPr/>
                    <a:lstStyle/>
                    <a:p>
                      <a:pPr algn="l" fontAlgn="b"/>
                      <a:endParaRPr lang="en-AU" sz="1800" b="0" i="0" u="none" strike="noStrike">
                        <a:solidFill>
                          <a:srgbClr val="000000"/>
                        </a:solidFill>
                        <a:latin typeface="Calibri"/>
                      </a:endParaRPr>
                    </a:p>
                  </a:txBody>
                  <a:tcPr marL="9525" marR="9525" marT="9525" marB="0" anchor="b">
                    <a:lnL>
                      <a:noFill/>
                    </a:lnL>
                    <a:lnR>
                      <a:noFill/>
                    </a:lnR>
                    <a:lnT>
                      <a:noFill/>
                    </a:lnT>
                    <a:lnB>
                      <a:noFill/>
                    </a:lnB>
                  </a:tcPr>
                </a:tc>
              </a:tr>
              <a:tr h="241778">
                <a:tc>
                  <a:txBody>
                    <a:bodyPr/>
                    <a:lstStyle/>
                    <a:p>
                      <a:pPr algn="l" fontAlgn="b"/>
                      <a:r>
                        <a:rPr lang="en-AU" sz="1800" b="0" i="0" u="none" strike="noStrike" dirty="0">
                          <a:solidFill>
                            <a:srgbClr val="000000"/>
                          </a:solidFill>
                          <a:latin typeface="Arial"/>
                        </a:rPr>
                        <a:t>Income ranges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1778">
                <a:tc>
                  <a:txBody>
                    <a:bodyPr/>
                    <a:lstStyle/>
                    <a:p>
                      <a:pPr algn="l" fontAlgn="b"/>
                      <a:r>
                        <a:rPr lang="en-AU" sz="1800" b="0" i="0" u="none" strike="noStrike" dirty="0">
                          <a:solidFill>
                            <a:srgbClr val="00B050"/>
                          </a:solidFill>
                          <a:latin typeface="Arial"/>
                        </a:rPr>
                        <a:t>$0 to $20,000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B050"/>
                          </a:solidFill>
                          <a:latin typeface="Arial"/>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B050"/>
                          </a:solidFill>
                          <a:latin typeface="Arial"/>
                        </a:rPr>
                        <a:t>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B050"/>
                          </a:solidFill>
                          <a:latin typeface="Arial"/>
                        </a:rPr>
                        <a:t>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1778">
                <a:tc>
                  <a:txBody>
                    <a:bodyPr/>
                    <a:lstStyle/>
                    <a:p>
                      <a:pPr algn="l" fontAlgn="b"/>
                      <a:r>
                        <a:rPr lang="en-AU" sz="1800" b="0" i="0" u="none" strike="noStrike" dirty="0">
                          <a:solidFill>
                            <a:srgbClr val="00B050"/>
                          </a:solidFill>
                          <a:latin typeface="Arial"/>
                        </a:rPr>
                        <a:t>&gt;$20,000 to $40,000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B050"/>
                          </a:solidFill>
                          <a:latin typeface="Arial"/>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B050"/>
                          </a:solidFill>
                          <a:latin typeface="Arial"/>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B050"/>
                          </a:solidFill>
                          <a:latin typeface="Arial"/>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778">
                <a:tc>
                  <a:txBody>
                    <a:bodyPr/>
                    <a:lstStyle/>
                    <a:p>
                      <a:pPr algn="l" fontAlgn="b"/>
                      <a:r>
                        <a:rPr lang="en-AU" sz="1800" b="0" i="0" u="none" strike="noStrike" dirty="0">
                          <a:solidFill>
                            <a:srgbClr val="00B050"/>
                          </a:solidFill>
                          <a:latin typeface="Arial"/>
                        </a:rPr>
                        <a:t>&gt;$40,000 to $60,000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B050"/>
                          </a:solidFill>
                          <a:latin typeface="Arial"/>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B050"/>
                          </a:solidFill>
                          <a:latin typeface="Arial"/>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B050"/>
                          </a:solidFill>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778">
                <a:tc>
                  <a:txBody>
                    <a:bodyPr/>
                    <a:lstStyle/>
                    <a:p>
                      <a:pPr algn="l" fontAlgn="b"/>
                      <a:r>
                        <a:rPr lang="en-AU" sz="1800" b="0" i="0" u="none" strike="noStrike">
                          <a:solidFill>
                            <a:srgbClr val="000000"/>
                          </a:solidFill>
                          <a:latin typeface="Arial"/>
                        </a:rPr>
                        <a:t>&gt;$60,000 to $80,000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778">
                <a:tc>
                  <a:txBody>
                    <a:bodyPr/>
                    <a:lstStyle/>
                    <a:p>
                      <a:pPr algn="l" fontAlgn="b"/>
                      <a:r>
                        <a:rPr lang="en-AU" sz="1800" b="0" i="0" u="none" strike="noStrike">
                          <a:solidFill>
                            <a:srgbClr val="000000"/>
                          </a:solidFill>
                          <a:latin typeface="Arial"/>
                        </a:rPr>
                        <a:t>&gt;$80,000 to $100,000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778">
                <a:tc>
                  <a:txBody>
                    <a:bodyPr/>
                    <a:lstStyle/>
                    <a:p>
                      <a:pPr algn="l" fontAlgn="b"/>
                      <a:r>
                        <a:rPr lang="en-AU" sz="1800" b="0" i="0" u="none" strike="noStrike" dirty="0">
                          <a:solidFill>
                            <a:srgbClr val="FFC000"/>
                          </a:solidFill>
                          <a:latin typeface="Arial"/>
                        </a:rPr>
                        <a:t>&gt;$100,000 to $150,000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C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778">
                <a:tc>
                  <a:txBody>
                    <a:bodyPr/>
                    <a:lstStyle/>
                    <a:p>
                      <a:pPr algn="l" fontAlgn="b"/>
                      <a:r>
                        <a:rPr lang="en-AU" sz="1800" b="0" i="0" u="none" strike="noStrike">
                          <a:solidFill>
                            <a:srgbClr val="FFC000"/>
                          </a:solidFill>
                          <a:latin typeface="Arial"/>
                        </a:rPr>
                        <a:t>&gt;$150,000 to $200,000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778">
                <a:tc>
                  <a:txBody>
                    <a:bodyPr/>
                    <a:lstStyle/>
                    <a:p>
                      <a:pPr algn="l" fontAlgn="b"/>
                      <a:r>
                        <a:rPr lang="en-AU" sz="1800" b="0" i="0" u="none" strike="noStrike">
                          <a:solidFill>
                            <a:srgbClr val="000000"/>
                          </a:solidFill>
                          <a:latin typeface="Arial"/>
                        </a:rPr>
                        <a:t>&gt;$200,000 to $500,000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778">
                <a:tc>
                  <a:txBody>
                    <a:bodyPr/>
                    <a:lstStyle/>
                    <a:p>
                      <a:pPr algn="l" fontAlgn="b"/>
                      <a:r>
                        <a:rPr lang="en-AU" sz="1800" b="0" i="0" u="none" strike="noStrike">
                          <a:solidFill>
                            <a:srgbClr val="000000"/>
                          </a:solidFill>
                          <a:latin typeface="Arial"/>
                        </a:rPr>
                        <a:t>&gt;$500,000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1778">
                <a:tc>
                  <a:txBody>
                    <a:bodyPr/>
                    <a:lstStyle/>
                    <a:p>
                      <a:pPr algn="l" fontAlgn="b"/>
                      <a:r>
                        <a:rPr lang="en-AU" sz="1800" b="0" i="0" u="none" strike="noStrike">
                          <a:solidFill>
                            <a:srgbClr val="000000"/>
                          </a:solidFill>
                          <a:latin typeface="Arial"/>
                        </a:rPr>
                        <a:t>Unknown</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1778">
                <a:tc>
                  <a:txBody>
                    <a:bodyPr/>
                    <a:lstStyle/>
                    <a:p>
                      <a:pPr algn="l" fontAlgn="b"/>
                      <a:r>
                        <a:rPr lang="en-AU" sz="1800" b="0" i="0" u="none" strike="noStrike">
                          <a:solidFill>
                            <a:srgbClr val="000000"/>
                          </a:solidFill>
                          <a:latin typeface="Arial"/>
                        </a:rPr>
                        <a:t>Total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
        <p:nvSpPr>
          <p:cNvPr id="5" name="TextBox 4"/>
          <p:cNvSpPr txBox="1"/>
          <p:nvPr/>
        </p:nvSpPr>
        <p:spPr>
          <a:xfrm>
            <a:off x="323528" y="5661248"/>
            <a:ext cx="5904656" cy="584775"/>
          </a:xfrm>
          <a:prstGeom prst="rect">
            <a:avLst/>
          </a:prstGeom>
          <a:noFill/>
        </p:spPr>
        <p:txBody>
          <a:bodyPr wrap="square" rtlCol="0">
            <a:spAutoFit/>
          </a:bodyPr>
          <a:lstStyle/>
          <a:p>
            <a:r>
              <a:rPr lang="en-AU" sz="3200" dirty="0" smtClean="0">
                <a:solidFill>
                  <a:srgbClr val="00B050"/>
                </a:solidFill>
              </a:rPr>
              <a:t>Pensioners </a:t>
            </a:r>
            <a:r>
              <a:rPr lang="en-AU" sz="3200" dirty="0" smtClean="0"/>
              <a:t>    </a:t>
            </a:r>
            <a:r>
              <a:rPr lang="en-AU" sz="3200" dirty="0" smtClean="0">
                <a:solidFill>
                  <a:srgbClr val="FFC000"/>
                </a:solidFill>
              </a:rPr>
              <a:t>Accumulators</a:t>
            </a:r>
            <a:endParaRPr lang="en-AU" sz="3200" dirty="0">
              <a:solidFill>
                <a:srgbClr val="FFC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3200" b="1" dirty="0" smtClean="0"/>
              <a:t>Legislation…</a:t>
            </a:r>
            <a:endParaRPr lang="en-US" sz="3200" b="1" dirty="0"/>
          </a:p>
        </p:txBody>
      </p:sp>
      <p:sp>
        <p:nvSpPr>
          <p:cNvPr id="3" name="Content Placeholder 2"/>
          <p:cNvSpPr>
            <a:spLocks noGrp="1"/>
          </p:cNvSpPr>
          <p:nvPr>
            <p:ph idx="1"/>
          </p:nvPr>
        </p:nvSpPr>
        <p:spPr>
          <a:xfrm>
            <a:off x="857250" y="1295400"/>
            <a:ext cx="7132320" cy="4419600"/>
          </a:xfrm>
        </p:spPr>
        <p:txBody>
          <a:bodyPr>
            <a:normAutofit/>
          </a:bodyPr>
          <a:lstStyle/>
          <a:p>
            <a:pPr marL="0" indent="0">
              <a:buNone/>
            </a:pPr>
            <a:r>
              <a:rPr lang="en-US" sz="1800" b="1" dirty="0" smtClean="0">
                <a:solidFill>
                  <a:srgbClr val="FF0000"/>
                </a:solidFill>
              </a:rPr>
              <a:t>Section 62 Sole Purpose Test</a:t>
            </a:r>
          </a:p>
          <a:p>
            <a:pPr>
              <a:buNone/>
            </a:pPr>
            <a:r>
              <a:rPr lang="en-AU" sz="1800" dirty="0" smtClean="0"/>
              <a:t>(1)  Each trustee of a regulated superannuation fund must ensure that the fund is maintained solely:</a:t>
            </a:r>
          </a:p>
          <a:p>
            <a:pPr>
              <a:buNone/>
            </a:pPr>
            <a:r>
              <a:rPr lang="en-AU" sz="1800" dirty="0" smtClean="0"/>
              <a:t>	(a)  for one or more of the following purposes (the </a:t>
            </a:r>
            <a:r>
              <a:rPr lang="en-AU" sz="1800" b="1" i="1" dirty="0" smtClean="0">
                <a:solidFill>
                  <a:srgbClr val="FF0000"/>
                </a:solidFill>
              </a:rPr>
              <a:t>core purposes</a:t>
            </a:r>
            <a:r>
              <a:rPr lang="en-AU" sz="1800" dirty="0" smtClean="0"/>
              <a:t>):</a:t>
            </a:r>
          </a:p>
          <a:p>
            <a:pPr>
              <a:buNone/>
            </a:pPr>
            <a:r>
              <a:rPr lang="en-AU" sz="1800" dirty="0" smtClean="0"/>
              <a:t>		           	(</a:t>
            </a:r>
            <a:r>
              <a:rPr lang="en-AU" sz="1800" dirty="0" err="1" smtClean="0"/>
              <a:t>i</a:t>
            </a:r>
            <a:r>
              <a:rPr lang="en-AU" sz="1800" dirty="0" smtClean="0"/>
              <a:t>) Members retirement</a:t>
            </a:r>
          </a:p>
          <a:p>
            <a:pPr>
              <a:buNone/>
            </a:pPr>
            <a:r>
              <a:rPr lang="en-AU" sz="1800" dirty="0" smtClean="0"/>
              <a:t>			(ii) Age 65 or Preservation Age</a:t>
            </a:r>
          </a:p>
          <a:p>
            <a:pPr>
              <a:buNone/>
            </a:pPr>
            <a:r>
              <a:rPr lang="en-AU" sz="1800" dirty="0" smtClean="0"/>
              <a:t>			(iv) Members Death for dependants or LPR</a:t>
            </a:r>
          </a:p>
          <a:p>
            <a:pPr marL="358775" indent="-358775">
              <a:buNone/>
            </a:pPr>
            <a:r>
              <a:rPr lang="en-AU" sz="1800" dirty="0" smtClean="0"/>
              <a:t>	</a:t>
            </a:r>
            <a:r>
              <a:rPr lang="en-US" sz="1800" dirty="0" smtClean="0"/>
              <a:t>(b) </a:t>
            </a:r>
            <a:r>
              <a:rPr lang="en-AU" sz="1800" dirty="0" smtClean="0"/>
              <a:t>for one or more of the core purposes and for one or more of the following purposes (the </a:t>
            </a:r>
            <a:r>
              <a:rPr lang="en-AU" sz="1800" b="1" i="1" dirty="0" smtClean="0">
                <a:solidFill>
                  <a:srgbClr val="FF0000"/>
                </a:solidFill>
              </a:rPr>
              <a:t>ancillary purposes</a:t>
            </a:r>
            <a:r>
              <a:rPr lang="en-AU" sz="1800" dirty="0" smtClean="0"/>
              <a:t>)</a:t>
            </a:r>
            <a:r>
              <a:rPr lang="en-US" sz="1800" dirty="0" smtClean="0"/>
              <a:t> </a:t>
            </a:r>
          </a:p>
          <a:p>
            <a:pPr marL="1412875" indent="-514350">
              <a:buAutoNum type="romanLcParenBoth"/>
            </a:pPr>
            <a:r>
              <a:rPr lang="en-US" sz="1800" dirty="0" smtClean="0"/>
              <a:t>Provision of benefits after </a:t>
            </a:r>
            <a:r>
              <a:rPr lang="en-US" sz="1800" dirty="0" smtClean="0">
                <a:solidFill>
                  <a:srgbClr val="FF0000"/>
                </a:solidFill>
              </a:rPr>
              <a:t>termination of employment</a:t>
            </a:r>
          </a:p>
          <a:p>
            <a:pPr marL="1412875" indent="-514350">
              <a:buAutoNum type="romanLcParenBoth"/>
            </a:pPr>
            <a:r>
              <a:rPr lang="en-US" sz="1800" dirty="0" smtClean="0"/>
              <a:t>Provision of benefits if cessation of work is due to </a:t>
            </a:r>
            <a:r>
              <a:rPr lang="en-US" sz="1800" dirty="0" smtClean="0">
                <a:solidFill>
                  <a:srgbClr val="FF0000"/>
                </a:solidFill>
              </a:rPr>
              <a:t>ill health</a:t>
            </a:r>
          </a:p>
          <a:p>
            <a:pPr marL="1412875" indent="-514350">
              <a:buAutoNum type="romanLcParenBoth"/>
            </a:pPr>
            <a:r>
              <a:rPr lang="en-US" sz="1800" dirty="0" smtClean="0"/>
              <a:t>After Members </a:t>
            </a:r>
            <a:r>
              <a:rPr lang="en-US" sz="1800" dirty="0" smtClean="0">
                <a:solidFill>
                  <a:srgbClr val="FF0000"/>
                </a:solidFill>
              </a:rPr>
              <a:t>Death </a:t>
            </a:r>
            <a:r>
              <a:rPr lang="en-US" sz="1800" dirty="0" smtClean="0"/>
              <a:t>to dependants and or to LPR</a:t>
            </a:r>
          </a:p>
          <a:p>
            <a:pPr marL="1412875" indent="-514350">
              <a:buAutoNum type="romanLcParenBoth"/>
            </a:pPr>
            <a:r>
              <a:rPr lang="en-US" sz="1800" dirty="0" smtClean="0"/>
              <a:t>Other benefits approved by the regulator</a:t>
            </a:r>
          </a:p>
          <a:p>
            <a:pPr>
              <a:buNone/>
            </a:pPr>
            <a:endParaRPr lang="en-AU" sz="1800"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632848" cy="710184"/>
          </a:xfrm>
        </p:spPr>
        <p:txBody>
          <a:bodyPr>
            <a:normAutofit fontScale="90000"/>
          </a:bodyPr>
          <a:lstStyle/>
          <a:p>
            <a:pPr algn="l"/>
            <a:r>
              <a:rPr lang="en-US" sz="3200" b="1" dirty="0" smtClean="0"/>
              <a:t>SMSFR 2008/2 - </a:t>
            </a:r>
            <a:r>
              <a:rPr lang="en-AU" sz="2000" dirty="0" smtClean="0"/>
              <a:t>Application of the sole purpose test in section 62</a:t>
            </a:r>
            <a:r>
              <a:rPr lang="en-AU" sz="3200" dirty="0" smtClean="0"/>
              <a:t> </a:t>
            </a:r>
            <a:br>
              <a:rPr lang="en-AU" sz="3200" dirty="0" smtClean="0"/>
            </a:br>
            <a:endParaRPr lang="en-US" sz="3200" b="1" dirty="0"/>
          </a:p>
        </p:txBody>
      </p:sp>
      <p:sp>
        <p:nvSpPr>
          <p:cNvPr id="3" name="Content Placeholder 2"/>
          <p:cNvSpPr>
            <a:spLocks noGrp="1"/>
          </p:cNvSpPr>
          <p:nvPr>
            <p:ph idx="1"/>
          </p:nvPr>
        </p:nvSpPr>
        <p:spPr>
          <a:xfrm>
            <a:off x="857250" y="1295400"/>
            <a:ext cx="7132320" cy="4419600"/>
          </a:xfrm>
        </p:spPr>
        <p:txBody>
          <a:bodyPr>
            <a:normAutofit/>
          </a:bodyPr>
          <a:lstStyle/>
          <a:p>
            <a:pPr marL="0" indent="0">
              <a:buNone/>
            </a:pPr>
            <a:r>
              <a:rPr lang="en-AU" sz="1800" dirty="0" smtClean="0"/>
              <a:t>Parra 5. Determining the purpose for which an SMSF is being maintained requires a </a:t>
            </a:r>
            <a:r>
              <a:rPr lang="en-AU" sz="1800" b="1" dirty="0" smtClean="0">
                <a:solidFill>
                  <a:srgbClr val="FF0000"/>
                </a:solidFill>
              </a:rPr>
              <a:t>survey of all of the events and circumstances relating to the SMSF's maintenance</a:t>
            </a:r>
            <a:r>
              <a:rPr lang="en-AU" sz="1800" dirty="0" smtClean="0"/>
              <a:t>. This enables an objective assessment of whether the SMSF is being maintained for any purpose other than those specified by subsection 62(1).</a:t>
            </a:r>
          </a:p>
          <a:p>
            <a:pPr marL="0" indent="0">
              <a:buNone/>
            </a:pPr>
            <a:endParaRPr lang="en-AU" sz="1800" dirty="0" smtClean="0"/>
          </a:p>
          <a:p>
            <a:pPr marL="0" indent="0">
              <a:buNone/>
            </a:pPr>
            <a:r>
              <a:rPr lang="en-AU" sz="1800" dirty="0" smtClean="0"/>
              <a:t>Parra 7. A strict standard of compliance is required under the sole purpose test. </a:t>
            </a:r>
            <a:r>
              <a:rPr lang="en-AU" sz="1800" b="1" dirty="0" smtClean="0">
                <a:solidFill>
                  <a:srgbClr val="FF0000"/>
                </a:solidFill>
              </a:rPr>
              <a:t>The test requires exclusivity of purpose</a:t>
            </a:r>
            <a:r>
              <a:rPr lang="en-AU" sz="1800" dirty="0" smtClean="0"/>
              <a:t>, which is a higher standard than the maintenance of the SMSF for a dominant or principal purpose.</a:t>
            </a:r>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sz="3600" dirty="0" smtClean="0"/>
              <a:t>Benefits which are “incidental, remote or insignificant” to the members</a:t>
            </a:r>
            <a:r>
              <a:rPr lang="en-AU" dirty="0" smtClean="0"/>
              <a:t> </a:t>
            </a:r>
            <a:endParaRPr lang="en-AU" dirty="0"/>
          </a:p>
        </p:txBody>
      </p:sp>
      <p:sp>
        <p:nvSpPr>
          <p:cNvPr id="3" name="Content Placeholder 2"/>
          <p:cNvSpPr>
            <a:spLocks noGrp="1"/>
          </p:cNvSpPr>
          <p:nvPr>
            <p:ph idx="1"/>
          </p:nvPr>
        </p:nvSpPr>
        <p:spPr/>
        <p:txBody>
          <a:bodyPr>
            <a:normAutofit/>
          </a:bodyPr>
          <a:lstStyle/>
          <a:p>
            <a:pPr>
              <a:buNone/>
            </a:pPr>
            <a:r>
              <a:rPr lang="en-AU" b="1" dirty="0" smtClean="0"/>
              <a:t> </a:t>
            </a:r>
            <a:r>
              <a:rPr lang="en-AU" sz="1800" b="1" dirty="0" smtClean="0">
                <a:solidFill>
                  <a:srgbClr val="FF0000"/>
                </a:solidFill>
              </a:rPr>
              <a:t>Breach of the sole purpose test include where</a:t>
            </a:r>
            <a:r>
              <a:rPr lang="en-AU" sz="1800" b="1" dirty="0" smtClean="0"/>
              <a:t>:</a:t>
            </a:r>
          </a:p>
          <a:p>
            <a:pPr lvl="1">
              <a:buFont typeface="Wingdings" pitchFamily="2" charset="2"/>
              <a:buChar char="q"/>
            </a:pPr>
            <a:r>
              <a:rPr lang="en-AU" sz="1800" dirty="0" smtClean="0"/>
              <a:t>the trustees sought the benefit</a:t>
            </a:r>
          </a:p>
          <a:p>
            <a:pPr lvl="1">
              <a:buFont typeface="Wingdings" pitchFamily="2" charset="2"/>
              <a:buChar char="q"/>
            </a:pPr>
            <a:r>
              <a:rPr lang="en-AU" sz="1800" dirty="0" smtClean="0"/>
              <a:t>the decision making of the trustees was influenced by the benefits</a:t>
            </a:r>
          </a:p>
          <a:p>
            <a:pPr lvl="1">
              <a:buFont typeface="Wingdings" pitchFamily="2" charset="2"/>
              <a:buChar char="q"/>
            </a:pPr>
            <a:r>
              <a:rPr lang="en-AU" sz="1800" dirty="0" smtClean="0"/>
              <a:t>the provision of the benefit imposes a cost on the fund</a:t>
            </a:r>
          </a:p>
          <a:p>
            <a:pPr>
              <a:buFont typeface="Wingdings" pitchFamily="2" charset="2"/>
              <a:buChar char="q"/>
            </a:pPr>
            <a:endParaRPr lang="en-AU" sz="1800" dirty="0" smtClean="0"/>
          </a:p>
          <a:p>
            <a:pPr>
              <a:buNone/>
            </a:pPr>
            <a:r>
              <a:rPr lang="en-AU" sz="1800" b="1" dirty="0" smtClean="0">
                <a:solidFill>
                  <a:srgbClr val="FF0000"/>
                </a:solidFill>
              </a:rPr>
              <a:t>Factors that may indicate that the sole purpose test was not breached would include</a:t>
            </a:r>
            <a:r>
              <a:rPr lang="en-AU" sz="1800" b="1" dirty="0" smtClean="0"/>
              <a:t>:</a:t>
            </a:r>
          </a:p>
          <a:p>
            <a:pPr lvl="1">
              <a:buFont typeface="Wingdings" pitchFamily="2" charset="2"/>
              <a:buChar char="q"/>
            </a:pPr>
            <a:r>
              <a:rPr lang="en-AU" sz="1800" dirty="0" smtClean="0"/>
              <a:t>the benefit is an “inherent or unavoidable”</a:t>
            </a:r>
          </a:p>
          <a:p>
            <a:pPr lvl="1">
              <a:buFont typeface="Wingdings" pitchFamily="2" charset="2"/>
              <a:buChar char="q"/>
            </a:pPr>
            <a:r>
              <a:rPr lang="en-AU" sz="1800" dirty="0" smtClean="0"/>
              <a:t>the benefit is “remote or isolated, or is insignificant”</a:t>
            </a:r>
          </a:p>
          <a:p>
            <a:pPr lvl="1">
              <a:buFont typeface="Wingdings" pitchFamily="2" charset="2"/>
              <a:buChar char="q"/>
            </a:pPr>
            <a:r>
              <a:rPr lang="en-AU" sz="1800" dirty="0" smtClean="0"/>
              <a:t>the benefit is on an arm’s length commercial basis</a:t>
            </a:r>
          </a:p>
          <a:p>
            <a:pPr lvl="1">
              <a:buFont typeface="Wingdings" pitchFamily="2" charset="2"/>
              <a:buChar char="q"/>
            </a:pPr>
            <a:r>
              <a:rPr lang="en-AU" sz="1800" dirty="0" smtClean="0"/>
              <a:t>All investments are properly considered and consistent with investment strategy</a:t>
            </a:r>
          </a:p>
          <a:p>
            <a:pPr>
              <a:buNone/>
            </a:pP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3200" b="1" dirty="0" smtClean="0"/>
              <a:t>Examples</a:t>
            </a:r>
            <a:endParaRPr lang="en-US" sz="3200" b="1" dirty="0"/>
          </a:p>
        </p:txBody>
      </p:sp>
      <p:sp>
        <p:nvSpPr>
          <p:cNvPr id="3" name="Content Placeholder 2"/>
          <p:cNvSpPr>
            <a:spLocks noGrp="1"/>
          </p:cNvSpPr>
          <p:nvPr>
            <p:ph idx="1"/>
          </p:nvPr>
        </p:nvSpPr>
        <p:spPr>
          <a:xfrm>
            <a:off x="857250" y="1295400"/>
            <a:ext cx="7132320" cy="4419600"/>
          </a:xfrm>
        </p:spPr>
        <p:txBody>
          <a:bodyPr>
            <a:normAutofit/>
          </a:bodyPr>
          <a:lstStyle/>
          <a:p>
            <a:pPr marL="457200" indent="-457200">
              <a:buNone/>
            </a:pPr>
            <a:r>
              <a:rPr lang="en-US" sz="2400" b="1" dirty="0" smtClean="0">
                <a:solidFill>
                  <a:srgbClr val="FF0000"/>
                </a:solidFill>
              </a:rPr>
              <a:t>1. Investment in a pooled holiday property</a:t>
            </a:r>
          </a:p>
          <a:p>
            <a:pPr marL="1076325" indent="-358775"/>
            <a:r>
              <a:rPr lang="en-US" sz="1800" dirty="0" smtClean="0"/>
              <a:t>Pay market rate – Free upgrade if available</a:t>
            </a:r>
          </a:p>
          <a:p>
            <a:pPr marL="1076325" indent="-358775"/>
            <a:r>
              <a:rPr lang="en-US" sz="1800" dirty="0" smtClean="0"/>
              <a:t>Trustee did not seek this benefit</a:t>
            </a:r>
          </a:p>
          <a:p>
            <a:pPr marL="1076325" indent="-358775"/>
            <a:r>
              <a:rPr lang="en-US" sz="1800" dirty="0" smtClean="0"/>
              <a:t>Upgrade did not influence investment decision making</a:t>
            </a:r>
          </a:p>
          <a:p>
            <a:pPr marL="1076325" indent="-358775"/>
            <a:r>
              <a:rPr lang="en-US" sz="1800" dirty="0" smtClean="0"/>
              <a:t>Inherent feature of the investment</a:t>
            </a:r>
          </a:p>
          <a:p>
            <a:pPr marL="457200" indent="-457200">
              <a:buNone/>
            </a:pPr>
            <a:endParaRPr lang="en-US" sz="1800" dirty="0" smtClean="0"/>
          </a:p>
          <a:p>
            <a:pPr marL="457200" indent="-457200">
              <a:buNone/>
            </a:pPr>
            <a:r>
              <a:rPr lang="en-US" sz="2400" b="1" dirty="0" smtClean="0">
                <a:solidFill>
                  <a:srgbClr val="FF0000"/>
                </a:solidFill>
              </a:rPr>
              <a:t>2. Individual Home or Unit</a:t>
            </a:r>
          </a:p>
          <a:p>
            <a:pPr marL="457200" indent="-457200">
              <a:buNone/>
            </a:pPr>
            <a:r>
              <a:rPr lang="en-US" sz="1800" dirty="0" smtClean="0">
                <a:solidFill>
                  <a:srgbClr val="FF0000"/>
                </a:solidFill>
              </a:rPr>
              <a:t>House needs repair </a:t>
            </a:r>
            <a:r>
              <a:rPr lang="en-US" sz="1800" dirty="0" smtClean="0"/>
              <a:t>- Trustees stays in the house to get it significant repair and pays normal rates</a:t>
            </a:r>
          </a:p>
          <a:p>
            <a:pPr marL="457200" indent="-457200">
              <a:buNone/>
            </a:pPr>
            <a:r>
              <a:rPr lang="en-US" sz="1800" dirty="0" smtClean="0">
                <a:solidFill>
                  <a:srgbClr val="FF0000"/>
                </a:solidFill>
              </a:rPr>
              <a:t>Business Travel </a:t>
            </a:r>
            <a:r>
              <a:rPr lang="en-US" sz="1800" dirty="0" smtClean="0"/>
              <a:t>– If unit is empty – trustee stays and pays normal rent</a:t>
            </a:r>
          </a:p>
          <a:p>
            <a:pPr marL="457200" indent="-45720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3200" b="1" dirty="0" smtClean="0"/>
              <a:t>Examples</a:t>
            </a:r>
            <a:endParaRPr lang="en-US" sz="3200" b="1" dirty="0"/>
          </a:p>
        </p:txBody>
      </p:sp>
      <p:sp>
        <p:nvSpPr>
          <p:cNvPr id="3" name="Content Placeholder 2"/>
          <p:cNvSpPr>
            <a:spLocks noGrp="1"/>
          </p:cNvSpPr>
          <p:nvPr>
            <p:ph idx="1"/>
          </p:nvPr>
        </p:nvSpPr>
        <p:spPr>
          <a:xfrm>
            <a:off x="857250" y="1295400"/>
            <a:ext cx="7603182" cy="4419600"/>
          </a:xfrm>
        </p:spPr>
        <p:txBody>
          <a:bodyPr>
            <a:normAutofit lnSpcReduction="10000"/>
          </a:bodyPr>
          <a:lstStyle/>
          <a:p>
            <a:pPr marL="0" indent="0">
              <a:buNone/>
            </a:pPr>
            <a:r>
              <a:rPr lang="en-US" sz="2400" b="1" dirty="0" smtClean="0">
                <a:solidFill>
                  <a:srgbClr val="FF0000"/>
                </a:solidFill>
              </a:rPr>
              <a:t>3. SMSF trustee invests in a company that owns a block of holiday apartments</a:t>
            </a:r>
          </a:p>
          <a:p>
            <a:pPr marL="0" indent="0">
              <a:buNone/>
            </a:pPr>
            <a:r>
              <a:rPr lang="en-US" sz="1800" dirty="0" smtClean="0"/>
              <a:t>The members go this destination every year</a:t>
            </a:r>
          </a:p>
          <a:p>
            <a:pPr marL="0" indent="0">
              <a:buNone/>
            </a:pPr>
            <a:r>
              <a:rPr lang="en-US" sz="1800" dirty="0" smtClean="0"/>
              <a:t>The trustee </a:t>
            </a:r>
            <a:r>
              <a:rPr lang="en-US" sz="1800" dirty="0" smtClean="0">
                <a:solidFill>
                  <a:srgbClr val="FF0000"/>
                </a:solidFill>
              </a:rPr>
              <a:t>negotiate to stay for free </a:t>
            </a:r>
            <a:r>
              <a:rPr lang="en-US" sz="1800" dirty="0" smtClean="0"/>
              <a:t>– this is NOT a standard feature</a:t>
            </a:r>
          </a:p>
          <a:p>
            <a:pPr marL="0" indent="0">
              <a:buNone/>
            </a:pPr>
            <a:r>
              <a:rPr lang="en-US" sz="1800" dirty="0" smtClean="0"/>
              <a:t>The </a:t>
            </a:r>
            <a:r>
              <a:rPr lang="en-US" sz="1800" dirty="0" smtClean="0">
                <a:solidFill>
                  <a:srgbClr val="FF0000"/>
                </a:solidFill>
              </a:rPr>
              <a:t>SMSF gets less income </a:t>
            </a:r>
            <a:r>
              <a:rPr lang="en-US" sz="1800" dirty="0" smtClean="0"/>
              <a:t>for free stay </a:t>
            </a:r>
          </a:p>
          <a:p>
            <a:pPr marL="0" indent="0">
              <a:buNone/>
            </a:pPr>
            <a:endParaRPr lang="en-US" sz="1800" dirty="0" smtClean="0"/>
          </a:p>
          <a:p>
            <a:pPr marL="0" indent="0">
              <a:buNone/>
            </a:pPr>
            <a:r>
              <a:rPr lang="en-US" sz="2400" b="1" dirty="0" smtClean="0"/>
              <a:t>4. Painting displayed at Trustees Home and pay rent to the SMSF – </a:t>
            </a:r>
            <a:r>
              <a:rPr lang="en-US" sz="2400" b="1" dirty="0" smtClean="0">
                <a:solidFill>
                  <a:srgbClr val="FF0000"/>
                </a:solidFill>
              </a:rPr>
              <a:t>even if members are retired</a:t>
            </a:r>
          </a:p>
          <a:p>
            <a:pPr marL="0" indent="0">
              <a:buNone/>
            </a:pPr>
            <a:r>
              <a:rPr lang="en-US" sz="2400" b="1" dirty="0" smtClean="0"/>
              <a:t>5. SMSF paid for travel &amp; Accommodation to Trustees to inspect property</a:t>
            </a:r>
          </a:p>
          <a:p>
            <a:pPr marL="0" indent="0">
              <a:buNone/>
            </a:pPr>
            <a:r>
              <a:rPr lang="en-US" sz="2400" b="1" dirty="0" smtClean="0"/>
              <a:t>6. SMSF pays higher than market interest rate to a related party LRBA</a:t>
            </a:r>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b="1" dirty="0" smtClean="0"/>
              <a:t>Examples - Contribution</a:t>
            </a:r>
            <a:endParaRPr lang="en-AU" sz="3200" b="1" dirty="0"/>
          </a:p>
        </p:txBody>
      </p:sp>
      <p:sp>
        <p:nvSpPr>
          <p:cNvPr id="3" name="Content Placeholder 2"/>
          <p:cNvSpPr>
            <a:spLocks noGrp="1"/>
          </p:cNvSpPr>
          <p:nvPr>
            <p:ph idx="1"/>
          </p:nvPr>
        </p:nvSpPr>
        <p:spPr/>
        <p:txBody>
          <a:bodyPr>
            <a:normAutofit/>
          </a:bodyPr>
          <a:lstStyle/>
          <a:p>
            <a:pPr>
              <a:buNone/>
            </a:pPr>
            <a:r>
              <a:rPr lang="en-AU" sz="2400" b="1" dirty="0" smtClean="0"/>
              <a:t>Catch Up Contributions</a:t>
            </a:r>
          </a:p>
          <a:p>
            <a:pPr marL="717550" indent="0">
              <a:buNone/>
            </a:pPr>
            <a:endParaRPr lang="en-AU" sz="1800" dirty="0" smtClean="0"/>
          </a:p>
          <a:p>
            <a:pPr marL="717550" indent="0">
              <a:buNone/>
            </a:pPr>
            <a:r>
              <a:rPr lang="en-AU" sz="1800" dirty="0" smtClean="0"/>
              <a:t>Husband &amp; Wife have only Employer Contributions since 2018 – 19 Financial year of $6,000 and have sold Investment Property in 2021 – 22 with capital gain of $100,000 each</a:t>
            </a:r>
          </a:p>
          <a:p>
            <a:pPr marL="717550" indent="0">
              <a:buNone/>
            </a:pPr>
            <a:endParaRPr lang="en-AU" sz="1800" dirty="0" smtClean="0"/>
          </a:p>
          <a:p>
            <a:pPr marL="717550" indent="0">
              <a:buNone/>
            </a:pPr>
            <a:r>
              <a:rPr lang="en-AU" sz="1800" dirty="0" smtClean="0"/>
              <a:t>Catch up Contribution $19,000 X 3 = $57,000</a:t>
            </a:r>
          </a:p>
          <a:p>
            <a:pPr marL="717550" indent="0">
              <a:buNone/>
            </a:pPr>
            <a:r>
              <a:rPr lang="en-AU" sz="1800" dirty="0" smtClean="0"/>
              <a:t>Gap in 2021 – 22 = $21,500</a:t>
            </a:r>
          </a:p>
          <a:p>
            <a:pPr marL="717550" indent="0">
              <a:buNone/>
            </a:pPr>
            <a:endParaRPr lang="en-AU" sz="1800" dirty="0" smtClean="0"/>
          </a:p>
          <a:p>
            <a:pPr marL="717550" indent="0">
              <a:buNone/>
            </a:pPr>
            <a:r>
              <a:rPr lang="en-AU" sz="1800" b="1" dirty="0" smtClean="0"/>
              <a:t>Total possible Concessional Contributions $78,500</a:t>
            </a:r>
          </a:p>
          <a:p>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Autofit/>
          </a:bodyPr>
          <a:lstStyle/>
          <a:p>
            <a:pPr algn="l"/>
            <a:r>
              <a:rPr lang="en-AU" sz="2800" b="1" dirty="0" smtClean="0"/>
              <a:t>SISR13.18AA SMSF - investment in collectables and personal use assets</a:t>
            </a:r>
            <a:endParaRPr lang="en-US" sz="2800" b="1" dirty="0"/>
          </a:p>
        </p:txBody>
      </p:sp>
      <p:sp>
        <p:nvSpPr>
          <p:cNvPr id="3" name="Content Placeholder 2"/>
          <p:cNvSpPr>
            <a:spLocks noGrp="1"/>
          </p:cNvSpPr>
          <p:nvPr>
            <p:ph idx="1"/>
          </p:nvPr>
        </p:nvSpPr>
        <p:spPr>
          <a:xfrm>
            <a:off x="857250" y="1295400"/>
            <a:ext cx="7132320" cy="4419600"/>
          </a:xfrm>
        </p:spPr>
        <p:txBody>
          <a:bodyPr>
            <a:normAutofit fontScale="55000" lnSpcReduction="20000"/>
          </a:bodyPr>
          <a:lstStyle/>
          <a:p>
            <a:pPr marL="0" indent="0">
              <a:buNone/>
            </a:pPr>
            <a:r>
              <a:rPr lang="en-AU" dirty="0" smtClean="0"/>
              <a:t>For section 62A  applies to investments involving any of the following ( </a:t>
            </a:r>
            <a:r>
              <a:rPr lang="en-AU" b="1" i="1" dirty="0" smtClean="0"/>
              <a:t>section 62A items </a:t>
            </a:r>
            <a:r>
              <a:rPr lang="en-AU" dirty="0" smtClean="0"/>
              <a:t>):</a:t>
            </a:r>
          </a:p>
          <a:p>
            <a:pPr marL="0" indent="0">
              <a:buNone/>
            </a:pPr>
            <a:r>
              <a:rPr lang="en-AU" dirty="0" smtClean="0"/>
              <a:t>  Artwork ; jewellery; antiques; artefacts; coins, medallions or bank notes; postage stamps or first day covers; rare folios, manuscripts or books; memorabilia; wine or spirits; motor vehicles; recreational boats; memberships of sporting or social clubs.</a:t>
            </a:r>
          </a:p>
          <a:p>
            <a:pPr marL="0" indent="0">
              <a:buNone/>
            </a:pPr>
            <a:r>
              <a:rPr lang="en-AU" dirty="0" smtClean="0">
                <a:solidFill>
                  <a:srgbClr val="FF0000"/>
                </a:solidFill>
              </a:rPr>
              <a:t>Strict Rules:</a:t>
            </a:r>
          </a:p>
          <a:p>
            <a:pPr marL="502920" indent="-457200">
              <a:buFont typeface="+mj-lt"/>
              <a:buAutoNum type="arabicPeriod"/>
            </a:pPr>
            <a:r>
              <a:rPr lang="en-AU" dirty="0" smtClean="0"/>
              <a:t>Asset must not be leased to related party</a:t>
            </a:r>
          </a:p>
          <a:p>
            <a:pPr marL="502920" indent="-457200">
              <a:buFont typeface="+mj-lt"/>
              <a:buAutoNum type="arabicPeriod"/>
            </a:pPr>
            <a:r>
              <a:rPr lang="en-AU" dirty="0" smtClean="0"/>
              <a:t> Item is stored in the private residence of a related party of the fund.</a:t>
            </a:r>
          </a:p>
          <a:p>
            <a:pPr marL="502920" indent="-457200">
              <a:buFont typeface="+mj-lt"/>
              <a:buAutoNum type="arabicPeriod"/>
            </a:pPr>
            <a:r>
              <a:rPr lang="en-AU" dirty="0" smtClean="0"/>
              <a:t>Within 7 days since the fund acquired the item -  insured in the name of the fund.</a:t>
            </a:r>
          </a:p>
          <a:p>
            <a:pPr marL="502920" indent="-457200">
              <a:buFont typeface="+mj-lt"/>
              <a:buAutoNum type="arabicPeriod"/>
            </a:pPr>
            <a:r>
              <a:rPr lang="en-AU" dirty="0" smtClean="0"/>
              <a:t>A related party of the fund must not use the item.</a:t>
            </a:r>
          </a:p>
          <a:p>
            <a:pPr marL="502920" indent="-457200">
              <a:buFont typeface="+mj-lt"/>
              <a:buAutoNum type="arabicPeriod"/>
            </a:pPr>
            <a:r>
              <a:rPr lang="en-AU" dirty="0" smtClean="0"/>
              <a:t>Transfer of asset to related party requires independent valuation</a:t>
            </a:r>
          </a:p>
          <a:p>
            <a:pPr>
              <a:buNone/>
            </a:pPr>
            <a:r>
              <a:rPr lang="en-AU" dirty="0" smtClean="0"/>
              <a:t>Temporary relief for assets held on 30</a:t>
            </a:r>
            <a:r>
              <a:rPr lang="en-AU" baseline="30000" dirty="0" smtClean="0"/>
              <a:t>th</a:t>
            </a:r>
            <a:r>
              <a:rPr lang="en-AU" dirty="0" smtClean="0"/>
              <a:t> June 2011 had up to </a:t>
            </a:r>
            <a:r>
              <a:rPr lang="en-AU" b="1" dirty="0" smtClean="0">
                <a:solidFill>
                  <a:srgbClr val="FF0000"/>
                </a:solidFill>
              </a:rPr>
              <a:t>1</a:t>
            </a:r>
            <a:r>
              <a:rPr lang="en-AU" b="1" baseline="30000" dirty="0" smtClean="0">
                <a:solidFill>
                  <a:srgbClr val="FF0000"/>
                </a:solidFill>
              </a:rPr>
              <a:t>st</a:t>
            </a:r>
            <a:r>
              <a:rPr lang="en-AU" b="1" dirty="0" smtClean="0">
                <a:solidFill>
                  <a:srgbClr val="FF0000"/>
                </a:solidFill>
              </a:rPr>
              <a:t> July 2016</a:t>
            </a:r>
          </a:p>
          <a:p>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7600950" cy="1371600"/>
          </a:xfrm>
        </p:spPr>
        <p:txBody>
          <a:bodyPr>
            <a:normAutofit fontScale="90000"/>
          </a:bodyPr>
          <a:lstStyle/>
          <a:p>
            <a:r>
              <a:rPr lang="en-US" sz="3600" dirty="0" smtClean="0"/>
              <a:t>What is the Sole Purpose of an SMSF – reduce tax or save for retirement</a:t>
            </a:r>
            <a:r>
              <a:rPr lang="en-US" dirty="0" smtClean="0"/>
              <a:t/>
            </a:r>
            <a:br>
              <a:rPr lang="en-US" dirty="0" smtClean="0"/>
            </a:br>
            <a:endParaRPr lang="en-US" dirty="0"/>
          </a:p>
        </p:txBody>
      </p:sp>
      <p:sp>
        <p:nvSpPr>
          <p:cNvPr id="3" name="Content Placeholder 2"/>
          <p:cNvSpPr>
            <a:spLocks noGrp="1"/>
          </p:cNvSpPr>
          <p:nvPr>
            <p:ph type="body" idx="1"/>
          </p:nvPr>
        </p:nvSpPr>
        <p:spPr>
          <a:xfrm>
            <a:off x="467544" y="2924944"/>
            <a:ext cx="7344816" cy="2425824"/>
          </a:xfrm>
        </p:spPr>
        <p:txBody>
          <a:bodyPr>
            <a:normAutofit/>
          </a:bodyPr>
          <a:lstStyle/>
          <a:p>
            <a:pPr algn="l" fontAlgn="base">
              <a:lnSpc>
                <a:spcPct val="100000"/>
              </a:lnSpc>
              <a:spcBef>
                <a:spcPts val="1800"/>
              </a:spcBef>
            </a:pPr>
            <a:r>
              <a:rPr lang="en-AU" sz="2000" dirty="0" smtClean="0">
                <a:solidFill>
                  <a:schemeClr val="tx1"/>
                </a:solidFill>
              </a:rPr>
              <a:t>Investments </a:t>
            </a:r>
            <a:r>
              <a:rPr lang="en-AU" sz="2000" dirty="0" smtClean="0">
                <a:solidFill>
                  <a:schemeClr val="tx1"/>
                </a:solidFill>
              </a:rPr>
              <a:t>Rules to avoid Breach</a:t>
            </a:r>
          </a:p>
          <a:p>
            <a:pPr algn="l" fontAlgn="base">
              <a:lnSpc>
                <a:spcPct val="100000"/>
              </a:lnSpc>
              <a:spcBef>
                <a:spcPts val="1800"/>
              </a:spcBef>
            </a:pPr>
            <a:r>
              <a:rPr lang="en-AU" sz="2000" dirty="0" smtClean="0">
                <a:solidFill>
                  <a:schemeClr val="tx1"/>
                </a:solidFill>
              </a:rPr>
              <a:t>ATO powers to unmask Trusts and </a:t>
            </a:r>
            <a:r>
              <a:rPr lang="en-AU" sz="2000" dirty="0" smtClean="0">
                <a:solidFill>
                  <a:schemeClr val="tx1"/>
                </a:solidFill>
              </a:rPr>
              <a:t>Sub-Trusts – </a:t>
            </a:r>
            <a:r>
              <a:rPr lang="en-AU" sz="2000" dirty="0" err="1" smtClean="0">
                <a:solidFill>
                  <a:schemeClr val="tx1"/>
                </a:solidFill>
              </a:rPr>
              <a:t>Aussigolfa</a:t>
            </a:r>
            <a:r>
              <a:rPr lang="en-AU" sz="2000" dirty="0" smtClean="0">
                <a:solidFill>
                  <a:schemeClr val="tx1"/>
                </a:solidFill>
              </a:rPr>
              <a:t> Case</a:t>
            </a:r>
            <a:endParaRPr lang="en-AU" sz="2000" dirty="0" smtClean="0">
              <a:solidFill>
                <a:schemeClr val="tx1"/>
              </a:solidFill>
            </a:endParaRPr>
          </a:p>
          <a:p>
            <a:pPr algn="l" fontAlgn="base">
              <a:lnSpc>
                <a:spcPct val="100000"/>
              </a:lnSpc>
              <a:spcBef>
                <a:spcPts val="1800"/>
              </a:spcBef>
            </a:pPr>
            <a:r>
              <a:rPr lang="en-AU" sz="2000" dirty="0" smtClean="0">
                <a:solidFill>
                  <a:schemeClr val="tx1"/>
                </a:solidFill>
              </a:rPr>
              <a:t>Auditing tips on some unique </a:t>
            </a:r>
            <a:r>
              <a:rPr lang="en-AU" sz="2000" dirty="0" smtClean="0">
                <a:solidFill>
                  <a:schemeClr val="tx1"/>
                </a:solidFill>
              </a:rPr>
              <a:t>investments</a:t>
            </a:r>
          </a:p>
          <a:p>
            <a:pPr algn="l" fontAlgn="base">
              <a:lnSpc>
                <a:spcPct val="100000"/>
              </a:lnSpc>
              <a:spcBef>
                <a:spcPts val="1800"/>
              </a:spcBef>
            </a:pPr>
            <a:r>
              <a:rPr lang="en-AU" dirty="0" smtClean="0">
                <a:solidFill>
                  <a:schemeClr val="tx1"/>
                </a:solidFill>
              </a:rPr>
              <a:t>Retirement Income Covenant Position Paper – </a:t>
            </a:r>
            <a:r>
              <a:rPr lang="en-AU" b="1" dirty="0" smtClean="0">
                <a:solidFill>
                  <a:schemeClr val="tx1"/>
                </a:solidFill>
              </a:rPr>
              <a:t>Released in July 2021</a:t>
            </a:r>
            <a:endParaRPr lang="en-US" sz="4000" b="1" dirty="0" smtClean="0">
              <a:solidFill>
                <a:schemeClr val="tx1"/>
              </a:solidFill>
            </a:endParaRPr>
          </a:p>
        </p:txBody>
      </p:sp>
      <p:pic>
        <p:nvPicPr>
          <p:cNvPr id="4" name="Picture 3" descr="logo -trustdeed.png"/>
          <p:cNvPicPr>
            <a:picLocks noChangeAspect="1"/>
          </p:cNvPicPr>
          <p:nvPr/>
        </p:nvPicPr>
        <p:blipFill>
          <a:blip r:embed="rId3" cstate="print"/>
          <a:stretch>
            <a:fillRect/>
          </a:stretch>
        </p:blipFill>
        <p:spPr>
          <a:xfrm>
            <a:off x="6357937" y="332656"/>
            <a:ext cx="2786063" cy="561975"/>
          </a:xfrm>
          <a:prstGeom prst="rect">
            <a:avLst/>
          </a:prstGeom>
        </p:spPr>
      </p:pic>
      <p:pic>
        <p:nvPicPr>
          <p:cNvPr id="5" name="Picture 4" descr="logo-online SMSF audit.png"/>
          <p:cNvPicPr>
            <a:picLocks noChangeAspect="1"/>
          </p:cNvPicPr>
          <p:nvPr/>
        </p:nvPicPr>
        <p:blipFill>
          <a:blip r:embed="rId4" cstate="print"/>
          <a:stretch>
            <a:fillRect/>
          </a:stretch>
        </p:blipFill>
        <p:spPr>
          <a:xfrm>
            <a:off x="179512" y="260648"/>
            <a:ext cx="2071688" cy="542925"/>
          </a:xfrm>
          <a:prstGeom prst="rect">
            <a:avLst/>
          </a:prstGeom>
        </p:spPr>
      </p:pic>
    </p:spTree>
    <p:extLst>
      <p:ext uri="{BB962C8B-B14F-4D97-AF65-F5344CB8AC3E}">
        <p14:creationId xmlns:p14="http://schemas.microsoft.com/office/powerpoint/2010/main" xmlns="" val="3332817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3200" b="1" dirty="0" smtClean="0"/>
              <a:t>Court Cases…</a:t>
            </a:r>
            <a:endParaRPr lang="en-US" sz="3200" b="1" dirty="0"/>
          </a:p>
        </p:txBody>
      </p:sp>
      <p:sp>
        <p:nvSpPr>
          <p:cNvPr id="3" name="Content Placeholder 2"/>
          <p:cNvSpPr>
            <a:spLocks noGrp="1"/>
          </p:cNvSpPr>
          <p:nvPr>
            <p:ph idx="1"/>
          </p:nvPr>
        </p:nvSpPr>
        <p:spPr>
          <a:xfrm>
            <a:off x="857250" y="1295400"/>
            <a:ext cx="7132320" cy="4419600"/>
          </a:xfrm>
        </p:spPr>
        <p:txBody>
          <a:bodyPr>
            <a:normAutofit/>
          </a:bodyPr>
          <a:lstStyle/>
          <a:p>
            <a:pPr marL="0" indent="0">
              <a:buNone/>
            </a:pPr>
            <a:r>
              <a:rPr lang="en-AU" sz="2400" b="1" dirty="0" smtClean="0"/>
              <a:t>Deputy Commissioner of Taxation (Superannuation) Vs Graham Family Superannuation Pty Ltd FCA 1101</a:t>
            </a:r>
          </a:p>
          <a:p>
            <a:pPr marL="0" indent="0">
              <a:buNone/>
            </a:pPr>
            <a:r>
              <a:rPr lang="en-AU" sz="1800" dirty="0" smtClean="0"/>
              <a:t>SMSF Purchases property in 2007 and leases it to son</a:t>
            </a:r>
          </a:p>
          <a:p>
            <a:pPr marL="0" indent="0">
              <a:buNone/>
            </a:pPr>
            <a:r>
              <a:rPr lang="en-AU" sz="1800" dirty="0" smtClean="0"/>
              <a:t>Rent of $60,762 was outstanding by 30</a:t>
            </a:r>
            <a:r>
              <a:rPr lang="en-AU" sz="1800" baseline="30000" dirty="0" smtClean="0"/>
              <a:t>th</a:t>
            </a:r>
            <a:r>
              <a:rPr lang="en-AU" sz="1800" dirty="0" smtClean="0"/>
              <a:t> June 2012</a:t>
            </a:r>
          </a:p>
          <a:p>
            <a:pPr marL="0" indent="0">
              <a:buNone/>
            </a:pPr>
            <a:r>
              <a:rPr lang="en-AU" sz="1800" dirty="0" smtClean="0"/>
              <a:t>Trustees purchased items for themselves and then repaid the loan</a:t>
            </a:r>
          </a:p>
          <a:p>
            <a:pPr marL="0" indent="0">
              <a:buNone/>
            </a:pPr>
            <a:r>
              <a:rPr lang="en-AU" sz="1800" b="1" dirty="0" smtClean="0">
                <a:solidFill>
                  <a:srgbClr val="FF0000"/>
                </a:solidFill>
              </a:rPr>
              <a:t>Issues:</a:t>
            </a:r>
          </a:p>
          <a:p>
            <a:pPr marL="0" indent="0">
              <a:buFontTx/>
              <a:buChar char="-"/>
            </a:pPr>
            <a:r>
              <a:rPr lang="en-AU" sz="1800" dirty="0" smtClean="0"/>
              <a:t>Rented to a related party (Son) – but at market value</a:t>
            </a:r>
          </a:p>
          <a:p>
            <a:pPr marL="0" indent="0">
              <a:buFontTx/>
              <a:buChar char="-"/>
            </a:pPr>
            <a:r>
              <a:rPr lang="en-AU" sz="1800" dirty="0" smtClean="0"/>
              <a:t>Sole purpose may not  have been breached as the investment was for retirement benefits</a:t>
            </a:r>
          </a:p>
          <a:p>
            <a:pPr marL="0" indent="0">
              <a:buFontTx/>
              <a:buChar char="-"/>
            </a:pPr>
            <a:r>
              <a:rPr lang="en-AU" sz="1800" dirty="0" smtClean="0"/>
              <a:t>The question is  more to do with </a:t>
            </a:r>
            <a:r>
              <a:rPr lang="en-AU" sz="1800" dirty="0" smtClean="0">
                <a:solidFill>
                  <a:srgbClr val="FF0000"/>
                </a:solidFill>
              </a:rPr>
              <a:t>Section 71 in-house asset </a:t>
            </a:r>
            <a:r>
              <a:rPr lang="en-AU" sz="1800" dirty="0" smtClean="0"/>
              <a:t>rather than Section 62 Sole Purpose test</a:t>
            </a:r>
          </a:p>
          <a:p>
            <a:pPr marL="0" indent="0">
              <a:buFontTx/>
              <a:buChar char="-"/>
            </a:pPr>
            <a:r>
              <a:rPr lang="en-AU" sz="1800" dirty="0" smtClean="0"/>
              <a:t> Husband had a dominant role in investments – Penalty $30K Wife $10K </a:t>
            </a:r>
          </a:p>
          <a:p>
            <a:pPr marL="0" indent="0">
              <a:buFontTx/>
              <a:buChar char="-"/>
            </a:pPr>
            <a:r>
              <a:rPr lang="en-AU" sz="1800" dirty="0" smtClean="0"/>
              <a:t> </a:t>
            </a:r>
            <a:r>
              <a:rPr lang="en-AU" sz="1800" dirty="0" smtClean="0">
                <a:solidFill>
                  <a:srgbClr val="FF0000"/>
                </a:solidFill>
              </a:rPr>
              <a:t>Fund was NOT made non-compliant – over 90 breaches</a:t>
            </a:r>
            <a:endParaRPr lang="en-US" sz="1800" dirty="0" smtClean="0">
              <a:solidFill>
                <a:srgbClr val="FF0000"/>
              </a:solidFill>
            </a:endParaRPr>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96944" cy="710184"/>
          </a:xfrm>
        </p:spPr>
        <p:txBody>
          <a:bodyPr>
            <a:normAutofit fontScale="90000"/>
          </a:bodyPr>
          <a:lstStyle/>
          <a:p>
            <a:pPr algn="l"/>
            <a:r>
              <a:rPr lang="en-US" sz="3200" b="1" dirty="0" err="1" smtClean="0"/>
              <a:t>Aussiegolfa</a:t>
            </a:r>
            <a:r>
              <a:rPr lang="en-US" sz="3200" b="1" dirty="0" smtClean="0"/>
              <a:t> Pty Ltd (Trustee) Vs FCT [2017] FCA 1525</a:t>
            </a:r>
            <a:endParaRPr lang="en-US" sz="3200" b="1" dirty="0"/>
          </a:p>
        </p:txBody>
      </p:sp>
      <p:sp>
        <p:nvSpPr>
          <p:cNvPr id="6" name="Rectangle 5"/>
          <p:cNvSpPr/>
          <p:nvPr/>
        </p:nvSpPr>
        <p:spPr>
          <a:xfrm>
            <a:off x="323528" y="1295400"/>
            <a:ext cx="1333822" cy="981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SMSF</a:t>
            </a:r>
          </a:p>
          <a:p>
            <a:pPr algn="ctr"/>
            <a:r>
              <a:rPr lang="en-AU" sz="1400" dirty="0" smtClean="0"/>
              <a:t>(1 Member)</a:t>
            </a:r>
          </a:p>
          <a:p>
            <a:pPr algn="ctr"/>
            <a:r>
              <a:rPr lang="en-AU" sz="1400" dirty="0" smtClean="0"/>
              <a:t>(Employee of </a:t>
            </a:r>
            <a:r>
              <a:rPr lang="en-AU" sz="1400" dirty="0" err="1" smtClean="0"/>
              <a:t>Doma</a:t>
            </a:r>
            <a:r>
              <a:rPr lang="en-AU" sz="1400" dirty="0" smtClean="0"/>
              <a:t> Com)</a:t>
            </a:r>
            <a:endParaRPr lang="en-AU" sz="1400" dirty="0"/>
          </a:p>
        </p:txBody>
      </p:sp>
      <p:sp>
        <p:nvSpPr>
          <p:cNvPr id="8" name="Rounded Rectangle 7"/>
          <p:cNvSpPr/>
          <p:nvPr/>
        </p:nvSpPr>
        <p:spPr>
          <a:xfrm>
            <a:off x="3429000" y="1268760"/>
            <a:ext cx="2151112" cy="11696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err="1" smtClean="0"/>
              <a:t>Doma</a:t>
            </a:r>
            <a:r>
              <a:rPr lang="en-AU" dirty="0" smtClean="0"/>
              <a:t> Com Fund</a:t>
            </a:r>
          </a:p>
          <a:p>
            <a:pPr algn="ctr"/>
            <a:r>
              <a:rPr lang="en-AU" dirty="0" smtClean="0"/>
              <a:t>(Managed Investment Scheme)</a:t>
            </a:r>
            <a:endParaRPr lang="en-AU" dirty="0"/>
          </a:p>
        </p:txBody>
      </p:sp>
      <p:sp>
        <p:nvSpPr>
          <p:cNvPr id="9" name="Right Arrow 8"/>
          <p:cNvSpPr/>
          <p:nvPr/>
        </p:nvSpPr>
        <p:spPr>
          <a:xfrm>
            <a:off x="1771650" y="19050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$76,000</a:t>
            </a:r>
            <a:endParaRPr lang="en-AU" sz="1400" dirty="0"/>
          </a:p>
        </p:txBody>
      </p:sp>
      <p:sp>
        <p:nvSpPr>
          <p:cNvPr id="10" name="Rounded Rectangle 9"/>
          <p:cNvSpPr/>
          <p:nvPr/>
        </p:nvSpPr>
        <p:spPr>
          <a:xfrm>
            <a:off x="3771900" y="3048000"/>
            <a:ext cx="742950" cy="26852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smtClean="0"/>
              <a:t>Sub- Fund</a:t>
            </a:r>
            <a:endParaRPr lang="en-AU" dirty="0"/>
          </a:p>
        </p:txBody>
      </p:sp>
      <p:sp>
        <p:nvSpPr>
          <p:cNvPr id="11" name="Down Arrow 10"/>
          <p:cNvSpPr/>
          <p:nvPr/>
        </p:nvSpPr>
        <p:spPr>
          <a:xfrm>
            <a:off x="3771900" y="2514600"/>
            <a:ext cx="742950" cy="533400"/>
          </a:xfrm>
          <a:prstGeom prst="downArrow">
            <a:avLst>
              <a:gd name="adj1" fmla="val 50000"/>
              <a:gd name="adj2" fmla="val 5467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200" dirty="0" smtClean="0"/>
              <a:t>25%</a:t>
            </a:r>
            <a:endParaRPr lang="en-AU" sz="1200" dirty="0"/>
          </a:p>
        </p:txBody>
      </p:sp>
      <p:sp>
        <p:nvSpPr>
          <p:cNvPr id="12" name="Right Arrow 11"/>
          <p:cNvSpPr/>
          <p:nvPr/>
        </p:nvSpPr>
        <p:spPr>
          <a:xfrm>
            <a:off x="1771650" y="13716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$28,000</a:t>
            </a:r>
            <a:endParaRPr lang="en-AU" sz="1400" dirty="0"/>
          </a:p>
        </p:txBody>
      </p:sp>
      <p:pic>
        <p:nvPicPr>
          <p:cNvPr id="13" name="Picture 12" descr="mother.jpg"/>
          <p:cNvPicPr>
            <a:picLocks noChangeAspect="1"/>
          </p:cNvPicPr>
          <p:nvPr/>
        </p:nvPicPr>
        <p:blipFill>
          <a:blip r:embed="rId3" cstate="print"/>
          <a:stretch>
            <a:fillRect/>
          </a:stretch>
        </p:blipFill>
        <p:spPr>
          <a:xfrm>
            <a:off x="628651" y="2590800"/>
            <a:ext cx="1105184" cy="1390650"/>
          </a:xfrm>
          <a:prstGeom prst="rect">
            <a:avLst/>
          </a:prstGeom>
        </p:spPr>
      </p:pic>
      <p:pic>
        <p:nvPicPr>
          <p:cNvPr id="15" name="Picture 14" descr="sister1.jpg"/>
          <p:cNvPicPr>
            <a:picLocks noChangeAspect="1"/>
          </p:cNvPicPr>
          <p:nvPr/>
        </p:nvPicPr>
        <p:blipFill>
          <a:blip r:embed="rId4" cstate="print"/>
          <a:stretch>
            <a:fillRect/>
          </a:stretch>
        </p:blipFill>
        <p:spPr>
          <a:xfrm>
            <a:off x="685800" y="4191000"/>
            <a:ext cx="1028700" cy="1371600"/>
          </a:xfrm>
          <a:prstGeom prst="rect">
            <a:avLst/>
          </a:prstGeom>
        </p:spPr>
      </p:pic>
      <p:sp>
        <p:nvSpPr>
          <p:cNvPr id="16" name="Right Arrow 15"/>
          <p:cNvSpPr/>
          <p:nvPr/>
        </p:nvSpPr>
        <p:spPr>
          <a:xfrm>
            <a:off x="1619672" y="4437112"/>
            <a:ext cx="1888232" cy="1202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Members Sister SMSF</a:t>
            </a:r>
          </a:p>
          <a:p>
            <a:pPr algn="ctr"/>
            <a:r>
              <a:rPr lang="en-AU" sz="1400" dirty="0" smtClean="0"/>
              <a:t>25%</a:t>
            </a:r>
            <a:endParaRPr lang="en-AU" sz="1400" dirty="0"/>
          </a:p>
        </p:txBody>
      </p:sp>
      <p:sp>
        <p:nvSpPr>
          <p:cNvPr id="17" name="Right Arrow 16"/>
          <p:cNvSpPr/>
          <p:nvPr/>
        </p:nvSpPr>
        <p:spPr>
          <a:xfrm>
            <a:off x="1771650" y="2743200"/>
            <a:ext cx="1792238"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Members Mother</a:t>
            </a:r>
          </a:p>
          <a:p>
            <a:pPr algn="ctr"/>
            <a:r>
              <a:rPr lang="en-AU" sz="1400" dirty="0" smtClean="0"/>
              <a:t> 50%</a:t>
            </a:r>
            <a:endParaRPr lang="en-AU" sz="1400" dirty="0"/>
          </a:p>
        </p:txBody>
      </p:sp>
      <p:pic>
        <p:nvPicPr>
          <p:cNvPr id="18" name="Picture 17" descr="sisters.jpg"/>
          <p:cNvPicPr>
            <a:picLocks noChangeAspect="1"/>
          </p:cNvPicPr>
          <p:nvPr/>
        </p:nvPicPr>
        <p:blipFill>
          <a:blip r:embed="rId5" cstate="print"/>
          <a:stretch>
            <a:fillRect/>
          </a:stretch>
        </p:blipFill>
        <p:spPr>
          <a:xfrm>
            <a:off x="6972300" y="1600200"/>
            <a:ext cx="1276557" cy="1143000"/>
          </a:xfrm>
          <a:prstGeom prst="rect">
            <a:avLst/>
          </a:prstGeom>
        </p:spPr>
      </p:pic>
      <p:pic>
        <p:nvPicPr>
          <p:cNvPr id="19" name="Picture 18" descr="archie-show-18-house-jumps.jpg"/>
          <p:cNvPicPr>
            <a:picLocks noChangeAspect="1"/>
          </p:cNvPicPr>
          <p:nvPr/>
        </p:nvPicPr>
        <p:blipFill>
          <a:blip r:embed="rId6" cstate="print"/>
          <a:stretch>
            <a:fillRect/>
          </a:stretch>
        </p:blipFill>
        <p:spPr>
          <a:xfrm>
            <a:off x="5200650" y="2971800"/>
            <a:ext cx="1885950" cy="1885950"/>
          </a:xfrm>
          <a:prstGeom prst="rect">
            <a:avLst/>
          </a:prstGeom>
        </p:spPr>
      </p:pic>
      <p:sp>
        <p:nvSpPr>
          <p:cNvPr id="20" name="Curved Left Arrow 19"/>
          <p:cNvSpPr/>
          <p:nvPr/>
        </p:nvSpPr>
        <p:spPr>
          <a:xfrm>
            <a:off x="7258050" y="2743200"/>
            <a:ext cx="1314450" cy="1143000"/>
          </a:xfrm>
          <a:prstGeom prst="curvedLeftArrow">
            <a:avLst>
              <a:gd name="adj1" fmla="val 22783"/>
              <a:gd name="adj2" fmla="val 50000"/>
              <a:gd name="adj3" fmla="val 28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1" name="Right Arrow 20"/>
          <p:cNvSpPr/>
          <p:nvPr/>
        </p:nvSpPr>
        <p:spPr>
          <a:xfrm>
            <a:off x="4572000" y="3810000"/>
            <a:ext cx="514350" cy="4572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2" name="TextBox 21"/>
          <p:cNvSpPr txBox="1"/>
          <p:nvPr/>
        </p:nvSpPr>
        <p:spPr>
          <a:xfrm>
            <a:off x="7132487" y="4005064"/>
            <a:ext cx="2011513" cy="1754326"/>
          </a:xfrm>
          <a:prstGeom prst="rect">
            <a:avLst/>
          </a:prstGeom>
          <a:noFill/>
        </p:spPr>
        <p:txBody>
          <a:bodyPr wrap="none" rtlCol="0">
            <a:spAutoFit/>
          </a:bodyPr>
          <a:lstStyle/>
          <a:p>
            <a:r>
              <a:rPr lang="en-AU" dirty="0" smtClean="0"/>
              <a:t>Lease to Student</a:t>
            </a:r>
          </a:p>
          <a:p>
            <a:r>
              <a:rPr lang="en-AU" dirty="0" smtClean="0"/>
              <a:t>Housing Authority</a:t>
            </a:r>
          </a:p>
          <a:p>
            <a:endParaRPr lang="en-AU" dirty="0" smtClean="0"/>
          </a:p>
          <a:p>
            <a:r>
              <a:rPr lang="en-AU" dirty="0" smtClean="0"/>
              <a:t>Sub-lease to</a:t>
            </a:r>
          </a:p>
          <a:p>
            <a:r>
              <a:rPr lang="en-AU" dirty="0" smtClean="0"/>
              <a:t>Members Daughter</a:t>
            </a:r>
          </a:p>
          <a:p>
            <a:endParaRPr lang="en-AU" dirty="0"/>
          </a:p>
        </p:txBody>
      </p:sp>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1295400"/>
            <a:ext cx="7132320" cy="4419600"/>
          </a:xfrm>
        </p:spPr>
        <p:txBody>
          <a:bodyPr>
            <a:normAutofit/>
          </a:bodyPr>
          <a:lstStyle/>
          <a:p>
            <a:pPr marL="0" indent="0">
              <a:buNone/>
            </a:pPr>
            <a:r>
              <a:rPr lang="en-US" sz="2400" b="1" dirty="0" smtClean="0"/>
              <a:t>The ATO </a:t>
            </a:r>
            <a:r>
              <a:rPr lang="en-US" sz="2400" dirty="0" smtClean="0"/>
              <a:t>considered</a:t>
            </a:r>
          </a:p>
          <a:p>
            <a:pPr marL="457200" indent="-457200">
              <a:buFont typeface="+mj-lt"/>
              <a:buAutoNum type="arabicPeriod"/>
            </a:pPr>
            <a:r>
              <a:rPr lang="en-US" sz="1800" dirty="0" smtClean="0"/>
              <a:t>The lease to daughter is a breach of Sole Purpose test</a:t>
            </a:r>
          </a:p>
          <a:p>
            <a:pPr marL="457200" indent="-457200">
              <a:buFont typeface="+mj-lt"/>
              <a:buAutoNum type="arabicPeriod"/>
            </a:pPr>
            <a:r>
              <a:rPr lang="en-US" sz="1800" dirty="0" smtClean="0"/>
              <a:t>In-house asset – investment in a related trust (Units held by the SMSF in the </a:t>
            </a:r>
            <a:r>
              <a:rPr lang="en-US" sz="1800" dirty="0" err="1" smtClean="0"/>
              <a:t>Doma</a:t>
            </a:r>
            <a:r>
              <a:rPr lang="en-US" sz="1800" dirty="0" smtClean="0"/>
              <a:t> Com sub-fund)</a:t>
            </a:r>
          </a:p>
          <a:p>
            <a:pPr marL="457200" indent="-457200">
              <a:buFont typeface="+mj-lt"/>
              <a:buAutoNum type="arabicPeriod"/>
            </a:pPr>
            <a:endParaRPr lang="en-US" sz="1800" dirty="0" smtClean="0"/>
          </a:p>
          <a:p>
            <a:pPr marL="0" indent="0">
              <a:buNone/>
            </a:pPr>
            <a:r>
              <a:rPr lang="en-US" sz="1800" b="1" dirty="0" smtClean="0"/>
              <a:t>SMSF Trustee </a:t>
            </a:r>
            <a:r>
              <a:rPr lang="en-US" sz="1800" dirty="0" smtClean="0"/>
              <a:t>: Investment is in </a:t>
            </a:r>
            <a:r>
              <a:rPr lang="en-US" sz="1800" dirty="0" err="1" smtClean="0"/>
              <a:t>Doma</a:t>
            </a:r>
            <a:r>
              <a:rPr lang="en-US" sz="1800" dirty="0" smtClean="0"/>
              <a:t> Com and not in the sub fund and </a:t>
            </a:r>
            <a:r>
              <a:rPr lang="en-US" sz="1800" dirty="0" err="1" smtClean="0"/>
              <a:t>Doma</a:t>
            </a:r>
            <a:r>
              <a:rPr lang="en-US" sz="1800" dirty="0" smtClean="0"/>
              <a:t> Com is a “widely held unit trust”</a:t>
            </a:r>
          </a:p>
          <a:p>
            <a:pPr marL="0" indent="0">
              <a:buNone/>
            </a:pPr>
            <a:r>
              <a:rPr lang="en-US" sz="1800" b="1" dirty="0" smtClean="0"/>
              <a:t>Court Decided : </a:t>
            </a:r>
            <a:r>
              <a:rPr lang="en-US" sz="1800" dirty="0" smtClean="0"/>
              <a:t>Breach of Section 62 – Sole Purpose Test (providing present benefits)</a:t>
            </a:r>
          </a:p>
          <a:p>
            <a:pPr marL="0" indent="0">
              <a:buNone/>
            </a:pPr>
            <a:endParaRPr lang="en-US" sz="1800" dirty="0" smtClean="0"/>
          </a:p>
          <a:p>
            <a:pPr marL="0" indent="0">
              <a:buNone/>
            </a:pPr>
            <a:r>
              <a:rPr lang="en-US" sz="2400" b="1" dirty="0" smtClean="0"/>
              <a:t>SMSF Auditor</a:t>
            </a:r>
            <a:r>
              <a:rPr lang="en-US" sz="2400" dirty="0" smtClean="0"/>
              <a:t>:</a:t>
            </a:r>
          </a:p>
          <a:p>
            <a:pPr marL="0" indent="0">
              <a:buNone/>
            </a:pPr>
            <a:r>
              <a:rPr lang="en-US" sz="1800" dirty="0" smtClean="0"/>
              <a:t>Do you check the name of the tenant on residential property?</a:t>
            </a:r>
          </a:p>
          <a:p>
            <a:pPr marL="0" indent="0">
              <a:buNone/>
            </a:pPr>
            <a:r>
              <a:rPr lang="en-US" sz="1800" dirty="0" smtClean="0"/>
              <a:t>What if the lease is a relatives name?</a:t>
            </a:r>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
        <p:nvSpPr>
          <p:cNvPr id="6" name="Title 1"/>
          <p:cNvSpPr>
            <a:spLocks noGrp="1"/>
          </p:cNvSpPr>
          <p:nvPr>
            <p:ph type="title"/>
          </p:nvPr>
        </p:nvSpPr>
        <p:spPr>
          <a:xfrm>
            <a:off x="0" y="260648"/>
            <a:ext cx="9144000" cy="709613"/>
          </a:xfrm>
        </p:spPr>
        <p:txBody>
          <a:bodyPr>
            <a:noAutofit/>
          </a:bodyPr>
          <a:lstStyle/>
          <a:p>
            <a:pPr algn="l"/>
            <a:r>
              <a:rPr lang="en-US" sz="3200" b="1" dirty="0" err="1" smtClean="0"/>
              <a:t>Aussiegolfa</a:t>
            </a:r>
            <a:r>
              <a:rPr lang="en-US" sz="3200" b="1" dirty="0" smtClean="0"/>
              <a:t> Pty Ltd (Trustee) Vs FCT [2017] FCA 1525</a:t>
            </a:r>
            <a:endParaRPr lang="en-US" sz="3200" b="1" dirty="0"/>
          </a:p>
        </p:txBody>
      </p:sp>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978744"/>
          </a:xfrm>
        </p:spPr>
        <p:txBody>
          <a:bodyPr>
            <a:noAutofit/>
          </a:bodyPr>
          <a:lstStyle/>
          <a:p>
            <a:pPr algn="l"/>
            <a:r>
              <a:rPr lang="en-US" sz="3200" b="1" dirty="0" smtClean="0"/>
              <a:t>Can a SMSF Conduct a business &amp; breach Section 62?</a:t>
            </a:r>
            <a:endParaRPr lang="en-US" sz="3200" b="1" dirty="0"/>
          </a:p>
        </p:txBody>
      </p:sp>
      <p:sp>
        <p:nvSpPr>
          <p:cNvPr id="3" name="Content Placeholder 2"/>
          <p:cNvSpPr>
            <a:spLocks noGrp="1"/>
          </p:cNvSpPr>
          <p:nvPr>
            <p:ph idx="1"/>
          </p:nvPr>
        </p:nvSpPr>
        <p:spPr>
          <a:xfrm>
            <a:off x="857250" y="1295400"/>
            <a:ext cx="7132320" cy="4419600"/>
          </a:xfrm>
        </p:spPr>
        <p:txBody>
          <a:bodyPr>
            <a:normAutofit fontScale="70000" lnSpcReduction="20000"/>
          </a:bodyPr>
          <a:lstStyle/>
          <a:p>
            <a:pPr marL="0" indent="0">
              <a:buNone/>
            </a:pPr>
            <a:r>
              <a:rPr lang="en-US" sz="3400" b="1" dirty="0" smtClean="0">
                <a:solidFill>
                  <a:srgbClr val="FF0000"/>
                </a:solidFill>
              </a:rPr>
              <a:t>What is a business?</a:t>
            </a:r>
          </a:p>
          <a:p>
            <a:pPr marL="358775" indent="-358775"/>
            <a:r>
              <a:rPr lang="en-US" sz="2900" dirty="0" smtClean="0"/>
              <a:t>Active buying and selling of shares – day trading</a:t>
            </a:r>
          </a:p>
          <a:p>
            <a:pPr marL="358775" indent="-358775"/>
            <a:r>
              <a:rPr lang="en-US" sz="2900" dirty="0" smtClean="0"/>
              <a:t>Buying Westpac shares and Westpac is conducting a business</a:t>
            </a:r>
          </a:p>
          <a:p>
            <a:pPr marL="358775" indent="-358775"/>
            <a:r>
              <a:rPr lang="en-US" sz="2900" dirty="0" smtClean="0"/>
              <a:t>Annually buying a block of land / Sub- divide / build a duplex and sell</a:t>
            </a:r>
          </a:p>
          <a:p>
            <a:pPr marL="358775" indent="-358775"/>
            <a:r>
              <a:rPr lang="en-US" sz="2900" dirty="0" smtClean="0"/>
              <a:t>Operate a news agency  /  accountancy practice / Café </a:t>
            </a:r>
          </a:p>
          <a:p>
            <a:pPr marL="0" indent="0">
              <a:buNone/>
            </a:pPr>
            <a:endParaRPr lang="en-US" sz="2900" dirty="0" smtClean="0"/>
          </a:p>
          <a:p>
            <a:pPr marL="0" indent="0">
              <a:buNone/>
            </a:pPr>
            <a:r>
              <a:rPr lang="en-US" sz="3400" b="1" dirty="0" smtClean="0">
                <a:solidFill>
                  <a:srgbClr val="FF0000"/>
                </a:solidFill>
              </a:rPr>
              <a:t>Issues :-</a:t>
            </a:r>
          </a:p>
          <a:p>
            <a:pPr marL="358775" indent="-358775"/>
            <a:r>
              <a:rPr lang="en-US" sz="2900" dirty="0" smtClean="0"/>
              <a:t>Is the business employing related parties  - current day benefit (Section 62)</a:t>
            </a:r>
          </a:p>
          <a:p>
            <a:pPr marL="358775" indent="-358775"/>
            <a:r>
              <a:rPr lang="en-US" sz="2900" dirty="0" smtClean="0"/>
              <a:t>What is the price being paid – is it at arms length (Section 109 Issue)</a:t>
            </a:r>
          </a:p>
          <a:p>
            <a:pPr marL="358775" indent="-358775"/>
            <a:r>
              <a:rPr lang="en-US" sz="2900" dirty="0" smtClean="0"/>
              <a:t>What are the risks being taken by the trustees of the fund – borrowing (Section 67)</a:t>
            </a:r>
          </a:p>
          <a:p>
            <a:pPr marL="0" indent="0">
              <a:buNone/>
            </a:pPr>
            <a:endParaRPr lang="en-US"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b="1" dirty="0" smtClean="0"/>
              <a:t>Large Size SMSF’s </a:t>
            </a:r>
            <a:endParaRPr lang="en-AU" sz="3200" b="1" dirty="0"/>
          </a:p>
        </p:txBody>
      </p:sp>
      <p:graphicFrame>
        <p:nvGraphicFramePr>
          <p:cNvPr id="4" name="Table 3"/>
          <p:cNvGraphicFramePr>
            <a:graphicFrameLocks noGrp="1"/>
          </p:cNvGraphicFramePr>
          <p:nvPr/>
        </p:nvGraphicFramePr>
        <p:xfrm>
          <a:off x="395536" y="1124746"/>
          <a:ext cx="8496943" cy="4093399"/>
        </p:xfrm>
        <a:graphic>
          <a:graphicData uri="http://schemas.openxmlformats.org/drawingml/2006/table">
            <a:tbl>
              <a:tblPr/>
              <a:tblGrid>
                <a:gridCol w="2597638"/>
                <a:gridCol w="1177434"/>
                <a:gridCol w="1177434"/>
                <a:gridCol w="1181479"/>
                <a:gridCol w="1181479"/>
                <a:gridCol w="1181479"/>
              </a:tblGrid>
              <a:tr h="414243">
                <a:tc gridSpan="3">
                  <a:txBody>
                    <a:bodyPr/>
                    <a:lstStyle/>
                    <a:p>
                      <a:pPr algn="l" fontAlgn="b"/>
                      <a:r>
                        <a:rPr lang="en-AU" sz="1800" b="1" i="0" u="none" strike="noStrike" dirty="0" smtClean="0">
                          <a:solidFill>
                            <a:srgbClr val="000000"/>
                          </a:solidFill>
                          <a:latin typeface="Arial"/>
                        </a:rPr>
                        <a:t> </a:t>
                      </a:r>
                      <a:r>
                        <a:rPr lang="en-AU" sz="1800" b="1" i="0" u="none" strike="noStrike" dirty="0">
                          <a:solidFill>
                            <a:srgbClr val="000000"/>
                          </a:solidFill>
                          <a:latin typeface="Arial"/>
                        </a:rPr>
                        <a:t>Proportion of funds, by asset range of fund</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pPr algn="l" fontAlgn="b"/>
                      <a:endParaRPr lang="en-AU" sz="1800" b="0" i="0" u="none" strike="noStrike">
                        <a:solidFill>
                          <a:srgbClr val="000000"/>
                        </a:solidFill>
                        <a:latin typeface="Calibri"/>
                      </a:endParaRP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800" b="0" i="0" u="none" strike="noStrike">
                        <a:solidFill>
                          <a:srgbClr val="000000"/>
                        </a:solidFill>
                        <a:latin typeface="Calibri"/>
                      </a:endParaRP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800" b="0" i="0" u="none" strike="noStrike">
                        <a:solidFill>
                          <a:srgbClr val="000000"/>
                        </a:solidFill>
                        <a:latin typeface="Calibri"/>
                      </a:endParaRP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r>
              <a:tr h="243672">
                <a:tc>
                  <a:txBody>
                    <a:bodyPr/>
                    <a:lstStyle/>
                    <a:p>
                      <a:pPr algn="l" fontAlgn="b"/>
                      <a:r>
                        <a:rPr lang="en-AU" sz="1800" b="0" i="0" u="none" strike="noStrike" dirty="0">
                          <a:solidFill>
                            <a:srgbClr val="000000"/>
                          </a:solidFill>
                          <a:latin typeface="Arial"/>
                        </a:rPr>
                        <a:t>Asset Ranges</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2018–19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2017–18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2016–17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2015–16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2014-15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672">
                <a:tc>
                  <a:txBody>
                    <a:bodyPr/>
                    <a:lstStyle/>
                    <a:p>
                      <a:pPr algn="l" fontAlgn="b"/>
                      <a:r>
                        <a:rPr lang="en-AU" sz="1800" b="0" i="0" u="none" strike="noStrike">
                          <a:solidFill>
                            <a:srgbClr val="FF0000"/>
                          </a:solidFill>
                          <a:latin typeface="Arial"/>
                        </a:rPr>
                        <a:t>$0 to $50,000</a:t>
                      </a:r>
                    </a:p>
                  </a:txBody>
                  <a:tcPr marL="8692" marR="8692" marT="86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FF0000"/>
                          </a:solidFill>
                          <a:latin typeface="Arial"/>
                        </a:rPr>
                        <a:t>5.7%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FF0000"/>
                          </a:solidFill>
                          <a:latin typeface="Arial"/>
                        </a:rPr>
                        <a:t>5.7%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FF0000"/>
                          </a:solidFill>
                          <a:latin typeface="Arial"/>
                        </a:rPr>
                        <a:t>6.0%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FF0000"/>
                          </a:solidFill>
                          <a:latin typeface="Arial"/>
                        </a:rPr>
                        <a:t>6.2%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FF0000"/>
                          </a:solidFill>
                          <a:latin typeface="Arial"/>
                        </a:rPr>
                        <a:t>6.8%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3672">
                <a:tc>
                  <a:txBody>
                    <a:bodyPr/>
                    <a:lstStyle/>
                    <a:p>
                      <a:pPr algn="l" fontAlgn="b"/>
                      <a:r>
                        <a:rPr lang="en-AU" sz="1800" b="0" i="0" u="none" strike="noStrike">
                          <a:solidFill>
                            <a:srgbClr val="FF0000"/>
                          </a:solidFill>
                          <a:latin typeface="Arial"/>
                        </a:rPr>
                        <a:t>&gt;$50,000 to $100,000</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2.7%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3.3%</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3.7%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4.2%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4.6%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a:solidFill>
                            <a:srgbClr val="FF0000"/>
                          </a:solidFill>
                          <a:latin typeface="Arial"/>
                        </a:rPr>
                        <a:t>&gt;$100,000 to $200,000</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6.5%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7.6%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8.4%</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FF0000"/>
                          </a:solidFill>
                          <a:latin typeface="Arial"/>
                        </a:rPr>
                        <a:t>9.3%</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0000"/>
                          </a:solidFill>
                          <a:latin typeface="Arial"/>
                        </a:rPr>
                        <a:t>9.6%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dirty="0">
                          <a:solidFill>
                            <a:srgbClr val="FFC000"/>
                          </a:solidFill>
                          <a:latin typeface="Arial"/>
                        </a:rPr>
                        <a:t>&gt;$200,000 to $500,000</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21.7%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22.9%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23.4%</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24.3%</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24.0%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dirty="0">
                          <a:solidFill>
                            <a:srgbClr val="FFC000"/>
                          </a:solidFill>
                          <a:latin typeface="Arial"/>
                        </a:rPr>
                        <a:t>&gt;$500,000 to $1m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25.1%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24.6%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24.3%</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24.2%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FFC000"/>
                          </a:solidFill>
                          <a:latin typeface="Arial"/>
                        </a:rPr>
                        <a:t>23.6%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dirty="0">
                          <a:solidFill>
                            <a:srgbClr val="92D050"/>
                          </a:solidFill>
                          <a:latin typeface="Arial"/>
                        </a:rPr>
                        <a:t>&gt;$1m to $2m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20.8%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19.7%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19.0%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18.2%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18.0%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dirty="0">
                          <a:solidFill>
                            <a:schemeClr val="accent2">
                              <a:lumMod val="75000"/>
                            </a:schemeClr>
                          </a:solidFill>
                          <a:latin typeface="Arial"/>
                        </a:rPr>
                        <a:t>&gt;$2m to $5m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2">
                              <a:lumMod val="75000"/>
                            </a:schemeClr>
                          </a:solidFill>
                          <a:latin typeface="Arial"/>
                        </a:rPr>
                        <a:t>13.7%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2">
                              <a:lumMod val="75000"/>
                            </a:schemeClr>
                          </a:solidFill>
                          <a:latin typeface="Arial"/>
                        </a:rPr>
                        <a:t>12.6%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2">
                              <a:lumMod val="75000"/>
                            </a:schemeClr>
                          </a:solidFill>
                          <a:latin typeface="Arial"/>
                        </a:rPr>
                        <a:t>11.9%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2">
                              <a:lumMod val="75000"/>
                            </a:schemeClr>
                          </a:solidFill>
                          <a:latin typeface="Arial"/>
                        </a:rPr>
                        <a:t>10.9%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chemeClr val="accent2">
                              <a:lumMod val="75000"/>
                            </a:schemeClr>
                          </a:solidFill>
                          <a:latin typeface="Arial"/>
                        </a:rPr>
                        <a:t>10.8%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a:solidFill>
                            <a:srgbClr val="92D050"/>
                          </a:solidFill>
                          <a:latin typeface="Arial"/>
                        </a:rPr>
                        <a:t>&gt;$5m to $10m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2.9%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92D050"/>
                          </a:solidFill>
                          <a:latin typeface="Arial"/>
                        </a:rPr>
                        <a:t>2.7%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92D050"/>
                          </a:solidFill>
                          <a:latin typeface="Arial"/>
                        </a:rPr>
                        <a:t>2.5%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2.2%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2.2%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a:solidFill>
                            <a:srgbClr val="92D050"/>
                          </a:solidFill>
                          <a:latin typeface="Arial"/>
                        </a:rPr>
                        <a:t>&gt;$10m to $20m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92D050"/>
                          </a:solidFill>
                          <a:latin typeface="Arial"/>
                        </a:rPr>
                        <a:t>0.7%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0.7%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92D050"/>
                          </a:solidFill>
                          <a:latin typeface="Arial"/>
                        </a:rPr>
                        <a:t>0.6%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0.4%</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0.4%</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a:solidFill>
                            <a:srgbClr val="92D050"/>
                          </a:solidFill>
                          <a:latin typeface="Arial"/>
                        </a:rPr>
                        <a:t>&gt;$20m to $50m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92D05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92D05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92D05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92D05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3672">
                <a:tc>
                  <a:txBody>
                    <a:bodyPr/>
                    <a:lstStyle/>
                    <a:p>
                      <a:pPr algn="l" fontAlgn="b"/>
                      <a:r>
                        <a:rPr lang="en-AU" sz="1800" b="0" i="0" u="none" strike="noStrike">
                          <a:solidFill>
                            <a:srgbClr val="92D050"/>
                          </a:solidFill>
                          <a:latin typeface="Arial"/>
                        </a:rPr>
                        <a:t>&gt;$50m</a:t>
                      </a:r>
                    </a:p>
                  </a:txBody>
                  <a:tcPr marL="8692" marR="8692" marT="86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92D05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92D05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92D05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92D05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92D05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3672">
                <a:tc>
                  <a:txBody>
                    <a:bodyPr/>
                    <a:lstStyle/>
                    <a:p>
                      <a:pPr algn="l" fontAlgn="b"/>
                      <a:r>
                        <a:rPr lang="en-AU" sz="1800" b="0" i="0" u="none" strike="noStrike">
                          <a:solidFill>
                            <a:srgbClr val="000000"/>
                          </a:solidFill>
                          <a:latin typeface="Arial"/>
                        </a:rPr>
                        <a:t>Total</a:t>
                      </a:r>
                    </a:p>
                  </a:txBody>
                  <a:tcPr marL="8692" marR="8692" marT="86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51520" y="5445224"/>
            <a:ext cx="3355919" cy="1200329"/>
          </a:xfrm>
          <a:prstGeom prst="rect">
            <a:avLst/>
          </a:prstGeom>
          <a:noFill/>
        </p:spPr>
        <p:txBody>
          <a:bodyPr wrap="none" rtlCol="0">
            <a:spAutoFit/>
          </a:bodyPr>
          <a:lstStyle/>
          <a:p>
            <a:r>
              <a:rPr lang="en-AU" dirty="0" smtClean="0"/>
              <a:t>600 SMSF have more than $20M</a:t>
            </a:r>
          </a:p>
          <a:p>
            <a:r>
              <a:rPr lang="en-AU" dirty="0" smtClean="0"/>
              <a:t>2400 SMSF have more than $10M</a:t>
            </a:r>
          </a:p>
          <a:p>
            <a:r>
              <a:rPr lang="en-AU" dirty="0" smtClean="0"/>
              <a:t>13200 SMSF have more than $5M</a:t>
            </a:r>
          </a:p>
          <a:p>
            <a:endParaRPr lang="en-AU" dirty="0"/>
          </a:p>
        </p:txBody>
      </p:sp>
      <p:sp>
        <p:nvSpPr>
          <p:cNvPr id="6" name="TextBox 5"/>
          <p:cNvSpPr txBox="1"/>
          <p:nvPr/>
        </p:nvSpPr>
        <p:spPr>
          <a:xfrm>
            <a:off x="4600448" y="5445224"/>
            <a:ext cx="4543552" cy="646331"/>
          </a:xfrm>
          <a:prstGeom prst="rect">
            <a:avLst/>
          </a:prstGeom>
          <a:noFill/>
        </p:spPr>
        <p:txBody>
          <a:bodyPr wrap="none" rtlCol="0">
            <a:spAutoFit/>
          </a:bodyPr>
          <a:lstStyle/>
          <a:p>
            <a:r>
              <a:rPr lang="en-AU" dirty="0" smtClean="0"/>
              <a:t>40,800 Funds have less than $50,000</a:t>
            </a:r>
          </a:p>
          <a:p>
            <a:r>
              <a:rPr lang="en-AU" dirty="0" smtClean="0"/>
              <a:t>21% or 126,000 funds have less than $200,000</a:t>
            </a:r>
            <a:endParaRPr lang="en-AU" dirty="0"/>
          </a:p>
        </p:txBody>
      </p:sp>
      <p:sp>
        <p:nvSpPr>
          <p:cNvPr id="7" name="TextBox 6"/>
          <p:cNvSpPr txBox="1"/>
          <p:nvPr/>
        </p:nvSpPr>
        <p:spPr>
          <a:xfrm>
            <a:off x="3995936" y="6027003"/>
            <a:ext cx="5148064" cy="830997"/>
          </a:xfrm>
          <a:prstGeom prst="rect">
            <a:avLst/>
          </a:prstGeom>
          <a:solidFill>
            <a:schemeClr val="bg1"/>
          </a:solidFill>
        </p:spPr>
        <p:txBody>
          <a:bodyPr wrap="square" rtlCol="0">
            <a:spAutoFit/>
          </a:bodyPr>
          <a:lstStyle/>
          <a:p>
            <a:r>
              <a:rPr lang="en-AU" sz="2400" dirty="0" smtClean="0">
                <a:solidFill>
                  <a:srgbClr val="FFC000"/>
                </a:solidFill>
              </a:rPr>
              <a:t>48% Accumulators </a:t>
            </a:r>
            <a:r>
              <a:rPr lang="en-AU" sz="2400" dirty="0" smtClean="0"/>
              <a:t>      </a:t>
            </a:r>
            <a:r>
              <a:rPr lang="en-AU" sz="2400" dirty="0" smtClean="0">
                <a:solidFill>
                  <a:srgbClr val="92D050"/>
                </a:solidFill>
              </a:rPr>
              <a:t>31% Pensioners</a:t>
            </a:r>
          </a:p>
          <a:p>
            <a:r>
              <a:rPr lang="en-AU" sz="2400" dirty="0" smtClean="0">
                <a:solidFill>
                  <a:srgbClr val="FF0000"/>
                </a:solidFill>
              </a:rPr>
              <a:t>21% In the wrong Place</a:t>
            </a:r>
            <a:endParaRPr lang="en-AU" sz="24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AU" sz="2400" b="1" dirty="0" smtClean="0"/>
              <a:t>Typical Fund Balance</a:t>
            </a:r>
            <a:endParaRPr lang="en-AU" sz="2400" b="1" dirty="0"/>
          </a:p>
        </p:txBody>
      </p:sp>
      <p:sp>
        <p:nvSpPr>
          <p:cNvPr id="4" name="Title 3"/>
          <p:cNvSpPr txBox="1">
            <a:spLocks noGrp="1"/>
          </p:cNvSpPr>
          <p:nvPr>
            <p:ph type="title"/>
          </p:nvPr>
        </p:nvSpPr>
        <p:spPr>
          <a:prstGeom prst="rect">
            <a:avLst/>
          </a:prstGeom>
          <a:noFill/>
        </p:spPr>
        <p:txBody>
          <a:bodyPr wrap="none" rtlCol="0">
            <a:spAutoFit/>
          </a:bodyPr>
          <a:lstStyle/>
          <a:p>
            <a:r>
              <a:rPr lang="en-AU" dirty="0" smtClean="0"/>
              <a:t>19.5% have more than $1.7M</a:t>
            </a:r>
            <a:endParaRPr lang="en-AU" dirty="0"/>
          </a:p>
        </p:txBody>
      </p:sp>
      <p:sp>
        <p:nvSpPr>
          <p:cNvPr id="6" name="TextBox 5"/>
          <p:cNvSpPr txBox="1"/>
          <p:nvPr/>
        </p:nvSpPr>
        <p:spPr>
          <a:xfrm>
            <a:off x="899592" y="5103674"/>
            <a:ext cx="7704856" cy="1754326"/>
          </a:xfrm>
          <a:prstGeom prst="rect">
            <a:avLst/>
          </a:prstGeom>
          <a:noFill/>
        </p:spPr>
        <p:txBody>
          <a:bodyPr wrap="square" rtlCol="0">
            <a:spAutoFit/>
          </a:bodyPr>
          <a:lstStyle/>
          <a:p>
            <a:r>
              <a:rPr lang="en-AU" dirty="0" smtClean="0"/>
              <a:t>117,000 funds will pay tax @ 15% on Income over $1.7M</a:t>
            </a:r>
          </a:p>
          <a:p>
            <a:r>
              <a:rPr lang="en-AU" dirty="0" smtClean="0"/>
              <a:t>$444B will pay  tax @15%</a:t>
            </a:r>
          </a:p>
          <a:p>
            <a:endParaRPr lang="en-AU" dirty="0" smtClean="0"/>
          </a:p>
          <a:p>
            <a:r>
              <a:rPr lang="en-AU" dirty="0" smtClean="0">
                <a:solidFill>
                  <a:srgbClr val="FF0000"/>
                </a:solidFill>
              </a:rPr>
              <a:t>If Income is 5% on $444B- then 22,200,000,000 is paying tax @ 15% of $3.33B</a:t>
            </a:r>
          </a:p>
          <a:p>
            <a:r>
              <a:rPr lang="en-AU" dirty="0" smtClean="0">
                <a:solidFill>
                  <a:srgbClr val="FF0000"/>
                </a:solidFill>
              </a:rPr>
              <a:t>Instead of 47% or $10.43B – Tax loss of $7B approx</a:t>
            </a:r>
          </a:p>
          <a:p>
            <a:endParaRPr lang="en-AU" dirty="0"/>
          </a:p>
        </p:txBody>
      </p:sp>
      <p:graphicFrame>
        <p:nvGraphicFramePr>
          <p:cNvPr id="8" name="Table 7"/>
          <p:cNvGraphicFramePr>
            <a:graphicFrameLocks noGrp="1"/>
          </p:cNvGraphicFramePr>
          <p:nvPr/>
        </p:nvGraphicFramePr>
        <p:xfrm>
          <a:off x="1043608" y="2276873"/>
          <a:ext cx="7056784" cy="2580117"/>
        </p:xfrm>
        <a:graphic>
          <a:graphicData uri="http://schemas.openxmlformats.org/drawingml/2006/table">
            <a:tbl>
              <a:tblPr/>
              <a:tblGrid>
                <a:gridCol w="1081327"/>
                <a:gridCol w="2010592"/>
                <a:gridCol w="1374186"/>
                <a:gridCol w="2590679"/>
              </a:tblGrid>
              <a:tr h="336992">
                <a:tc>
                  <a:txBody>
                    <a:bodyPr/>
                    <a:lstStyle/>
                    <a:p>
                      <a:pPr algn="l" fontAlgn="b"/>
                      <a:r>
                        <a:rPr lang="en-AU" sz="1800" b="0" i="0" u="none" strike="noStrike" dirty="0">
                          <a:solidFill>
                            <a:srgbClr val="000000"/>
                          </a:solidFill>
                          <a:latin typeface="Calibri"/>
                        </a:rPr>
                        <a:t>% of 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Per Fund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Number of 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Millions of $ in Fund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92">
                <a:tc>
                  <a:txBody>
                    <a:bodyPr/>
                    <a:lstStyle/>
                    <a:p>
                      <a:pPr algn="r" fontAlgn="b"/>
                      <a:r>
                        <a:rPr lang="en-AU" sz="18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1,700,000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36,000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61,200,000,000.00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92">
                <a:tc>
                  <a:txBody>
                    <a:bodyPr/>
                    <a:lstStyle/>
                    <a:p>
                      <a:pPr algn="r" fontAlgn="b"/>
                      <a:r>
                        <a:rPr lang="en-AU" sz="1800" b="0" i="0" u="none" strike="noStrike">
                          <a:solidFill>
                            <a:srgbClr val="000000"/>
                          </a:solidFill>
                          <a:latin typeface="Calibri"/>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3,500,000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64,800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226,800,000,000.00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92">
                <a:tc>
                  <a:txBody>
                    <a:bodyPr/>
                    <a:lstStyle/>
                    <a:p>
                      <a:pPr algn="r" fontAlgn="b"/>
                      <a:r>
                        <a:rPr lang="en-AU" sz="1800" b="0" i="0" u="none" strike="noStrike">
                          <a:solidFill>
                            <a:srgbClr val="000000"/>
                          </a:solidFill>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7,500,000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13,200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99,000,000,000.00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92">
                <a:tc>
                  <a:txBody>
                    <a:bodyPr/>
                    <a:lstStyle/>
                    <a:p>
                      <a:pPr algn="r" fontAlgn="b"/>
                      <a:r>
                        <a:rPr lang="en-AU" sz="1800" b="0" i="0" u="none" strike="noStrike">
                          <a:solidFill>
                            <a:srgbClr val="000000"/>
                          </a:solidFill>
                          <a:latin typeface="Calibri"/>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15,000,000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2,400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36,000,000,000.00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92">
                <a:tc>
                  <a:txBody>
                    <a:bodyPr/>
                    <a:lstStyle/>
                    <a:p>
                      <a:pPr algn="r" fontAlgn="b"/>
                      <a:r>
                        <a:rPr lang="en-AU" sz="1800" b="0" i="0" u="none" strike="noStrike">
                          <a:solidFill>
                            <a:srgbClr val="000000"/>
                          </a:solidFill>
                          <a:latin typeface="Calibri"/>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35,000,000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21,000,000,000.00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92">
                <a:tc>
                  <a:txBody>
                    <a:bodyPr/>
                    <a:lstStyle/>
                    <a:p>
                      <a:pPr algn="r" fontAlgn="b"/>
                      <a:r>
                        <a:rPr lang="en-AU" sz="1800" b="0" i="0" u="none" strike="noStrike">
                          <a:solidFill>
                            <a:srgbClr val="000000"/>
                          </a:solidFill>
                          <a:latin typeface="Calibri"/>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a:solidFill>
                            <a:srgbClr val="000000"/>
                          </a:solidFill>
                          <a:latin typeface="Calibri"/>
                        </a:rPr>
                        <a:t>         117,000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800" b="0" i="0" u="none" strike="noStrike" dirty="0">
                          <a:solidFill>
                            <a:srgbClr val="000000"/>
                          </a:solidFill>
                          <a:latin typeface="Calibri"/>
                        </a:rPr>
                        <a:t>          444,000,000,000.00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04448" cy="834728"/>
          </a:xfrm>
        </p:spPr>
        <p:txBody>
          <a:bodyPr>
            <a:normAutofit fontScale="90000"/>
          </a:bodyPr>
          <a:lstStyle/>
          <a:p>
            <a:pPr algn="l"/>
            <a:r>
              <a:rPr lang="en-US" sz="3600" b="1" dirty="0" smtClean="0"/>
              <a:t>Criminal Charges - </a:t>
            </a:r>
            <a:r>
              <a:rPr lang="en-AU" sz="3600" dirty="0" err="1" smtClean="0"/>
              <a:t>Kassongo</a:t>
            </a:r>
            <a:r>
              <a:rPr lang="en-AU" sz="3600" dirty="0" smtClean="0"/>
              <a:t> Case – Early Access</a:t>
            </a:r>
            <a:endParaRPr lang="en-US" sz="3200" b="1" dirty="0"/>
          </a:p>
        </p:txBody>
      </p:sp>
      <p:sp>
        <p:nvSpPr>
          <p:cNvPr id="3" name="Content Placeholder 2"/>
          <p:cNvSpPr>
            <a:spLocks noGrp="1"/>
          </p:cNvSpPr>
          <p:nvPr>
            <p:ph idx="1"/>
          </p:nvPr>
        </p:nvSpPr>
        <p:spPr>
          <a:xfrm>
            <a:off x="827584" y="1052736"/>
            <a:ext cx="7776864" cy="4419600"/>
          </a:xfrm>
        </p:spPr>
        <p:txBody>
          <a:bodyPr>
            <a:noAutofit/>
          </a:bodyPr>
          <a:lstStyle/>
          <a:p>
            <a:pPr marL="0" indent="0">
              <a:buNone/>
            </a:pPr>
            <a:r>
              <a:rPr lang="en-US" sz="1800" dirty="0" smtClean="0"/>
              <a:t>4</a:t>
            </a:r>
            <a:r>
              <a:rPr lang="en-US" sz="1800" baseline="30000" dirty="0" smtClean="0"/>
              <a:t>th</a:t>
            </a:r>
            <a:r>
              <a:rPr lang="en-US" sz="1800" dirty="0" smtClean="0"/>
              <a:t> Jan 2007 ASIC initiated civil proceedings against </a:t>
            </a:r>
            <a:r>
              <a:rPr lang="en-US" sz="1800" dirty="0" err="1" smtClean="0"/>
              <a:t>Atan</a:t>
            </a:r>
            <a:r>
              <a:rPr lang="en-US" sz="1800" dirty="0" smtClean="0"/>
              <a:t> </a:t>
            </a:r>
            <a:r>
              <a:rPr lang="en-US" sz="1800" dirty="0" err="1" smtClean="0"/>
              <a:t>Kassongo</a:t>
            </a:r>
            <a:r>
              <a:rPr lang="en-US" sz="1800" dirty="0" smtClean="0"/>
              <a:t> - </a:t>
            </a:r>
            <a:r>
              <a:rPr lang="en-AU" sz="1800" dirty="0" smtClean="0"/>
              <a:t>He dishonestly failed to ensure that the KSF was maintained in accordance with the sole purpose test</a:t>
            </a:r>
          </a:p>
          <a:p>
            <a:pPr marL="0" indent="0">
              <a:buNone/>
            </a:pPr>
            <a:endParaRPr lang="en-AU" sz="1800" dirty="0" smtClean="0"/>
          </a:p>
          <a:p>
            <a:pPr marL="717550" indent="-717550">
              <a:buFont typeface="Wingdings" pitchFamily="2" charset="2"/>
              <a:buChar char="Ø"/>
            </a:pPr>
            <a:r>
              <a:rPr lang="en-AU" sz="1800" dirty="0" smtClean="0"/>
              <a:t>Involved in the operation of an </a:t>
            </a:r>
            <a:r>
              <a:rPr lang="en-AU" sz="1800" b="1" dirty="0" smtClean="0">
                <a:solidFill>
                  <a:srgbClr val="FF0000"/>
                </a:solidFill>
              </a:rPr>
              <a:t>unlicensed financial services business</a:t>
            </a:r>
          </a:p>
          <a:p>
            <a:pPr marL="717550" indent="-717550">
              <a:buFont typeface="Wingdings" pitchFamily="2" charset="2"/>
              <a:buChar char="Ø"/>
            </a:pPr>
            <a:r>
              <a:rPr lang="en-AU" sz="1800" dirty="0" smtClean="0"/>
              <a:t>Offering people </a:t>
            </a:r>
            <a:r>
              <a:rPr lang="en-AU" sz="1800" b="1" dirty="0" smtClean="0">
                <a:solidFill>
                  <a:srgbClr val="FF0000"/>
                </a:solidFill>
              </a:rPr>
              <a:t>early access </a:t>
            </a:r>
            <a:r>
              <a:rPr lang="en-AU" sz="1800" dirty="0" smtClean="0"/>
              <a:t>to their superannuation funds </a:t>
            </a:r>
          </a:p>
          <a:p>
            <a:pPr marL="717550" indent="-717550">
              <a:buFont typeface="Wingdings" pitchFamily="2" charset="2"/>
              <a:buChar char="Ø"/>
            </a:pPr>
            <a:r>
              <a:rPr lang="en-AU" sz="1800" dirty="0" smtClean="0"/>
              <a:t>192 superannuates totalling $4,055,043 were deposited into the bank accounts of KSF. </a:t>
            </a:r>
          </a:p>
          <a:p>
            <a:pPr marL="717550" indent="-717550">
              <a:buFont typeface="Wingdings" pitchFamily="2" charset="2"/>
              <a:buChar char="Ø"/>
            </a:pPr>
            <a:r>
              <a:rPr lang="en-AU" sz="1800" dirty="0" err="1" smtClean="0"/>
              <a:t>Kassongo</a:t>
            </a:r>
            <a:r>
              <a:rPr lang="en-AU" sz="1800" dirty="0" smtClean="0"/>
              <a:t> then used KSF to obtain early access to these benefits by withdrawing and distributing the funds to the superannuants and agents engaged by him to assist in the early release scheme.</a:t>
            </a:r>
          </a:p>
          <a:p>
            <a:pPr marL="717550" indent="-717550">
              <a:buFont typeface="Wingdings" pitchFamily="2" charset="2"/>
              <a:buChar char="Ø"/>
            </a:pPr>
            <a:r>
              <a:rPr lang="en-AU" sz="1800" dirty="0" err="1" smtClean="0"/>
              <a:t>Kassongo</a:t>
            </a:r>
            <a:r>
              <a:rPr lang="en-AU" sz="1800" dirty="0" smtClean="0"/>
              <a:t> had retained over $600,000 for himself by way of commission</a:t>
            </a:r>
          </a:p>
          <a:p>
            <a:pPr marL="0" indent="0">
              <a:buNone/>
            </a:pPr>
            <a:endParaRPr lang="en-AU" sz="2400" b="1" dirty="0" smtClean="0">
              <a:solidFill>
                <a:srgbClr val="FF0000"/>
              </a:solidFill>
            </a:endParaRPr>
          </a:p>
          <a:p>
            <a:pPr marL="0" indent="0">
              <a:buNone/>
            </a:pPr>
            <a:r>
              <a:rPr lang="en-AU" sz="2400" b="1" dirty="0" smtClean="0">
                <a:solidFill>
                  <a:srgbClr val="FF0000"/>
                </a:solidFill>
              </a:rPr>
              <a:t>This will now more or less stop due to Super Stream </a:t>
            </a:r>
            <a:r>
              <a:rPr lang="en-AU" sz="2400" b="1" dirty="0" err="1" smtClean="0">
                <a:solidFill>
                  <a:srgbClr val="FF0000"/>
                </a:solidFill>
              </a:rPr>
              <a:t>Ver</a:t>
            </a:r>
            <a:r>
              <a:rPr lang="en-AU" sz="2400" b="1" dirty="0" smtClean="0">
                <a:solidFill>
                  <a:srgbClr val="FF0000"/>
                </a:solidFill>
              </a:rPr>
              <a:t> 3</a:t>
            </a:r>
            <a:endParaRPr lang="en-US" sz="2400" b="1" dirty="0" smtClean="0">
              <a:solidFill>
                <a:srgbClr val="FF0000"/>
              </a:solidFill>
            </a:endParaRPr>
          </a:p>
        </p:txBody>
      </p:sp>
      <p:pic>
        <p:nvPicPr>
          <p:cNvPr id="4" name="Picture 3"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948264" y="6165304"/>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3200" b="1" dirty="0" smtClean="0"/>
              <a:t>Auditors Role</a:t>
            </a:r>
            <a:endParaRPr lang="en-US" sz="3200" b="1" dirty="0"/>
          </a:p>
        </p:txBody>
      </p:sp>
      <p:sp>
        <p:nvSpPr>
          <p:cNvPr id="3" name="Content Placeholder 2"/>
          <p:cNvSpPr>
            <a:spLocks noGrp="1"/>
          </p:cNvSpPr>
          <p:nvPr>
            <p:ph idx="1"/>
          </p:nvPr>
        </p:nvSpPr>
        <p:spPr>
          <a:xfrm>
            <a:off x="857250" y="1295400"/>
            <a:ext cx="7132320" cy="4419600"/>
          </a:xfrm>
        </p:spPr>
        <p:txBody>
          <a:bodyPr>
            <a:normAutofit/>
          </a:bodyPr>
          <a:lstStyle/>
          <a:p>
            <a:pPr marL="0" indent="0">
              <a:buNone/>
            </a:pPr>
            <a:r>
              <a:rPr lang="en-US" sz="2400" b="1" dirty="0" smtClean="0">
                <a:solidFill>
                  <a:srgbClr val="FF0000"/>
                </a:solidFill>
              </a:rPr>
              <a:t>Identify</a:t>
            </a:r>
          </a:p>
          <a:p>
            <a:pPr marL="717550" indent="-358775"/>
            <a:r>
              <a:rPr lang="en-AU" sz="1800" dirty="0" smtClean="0">
                <a:solidFill>
                  <a:srgbClr val="FF0000"/>
                </a:solidFill>
              </a:rPr>
              <a:t>Investments that offer a pre-retirement benefit </a:t>
            </a:r>
            <a:r>
              <a:rPr lang="en-AU" sz="1800" dirty="0" smtClean="0"/>
              <a:t>to a member </a:t>
            </a:r>
          </a:p>
          <a:p>
            <a:pPr marL="717550" indent="-358775"/>
            <a:r>
              <a:rPr lang="en-AU" sz="1800" dirty="0" smtClean="0"/>
              <a:t>Providing financial help or a pre-retirement benefit to </a:t>
            </a:r>
            <a:r>
              <a:rPr lang="en-AU" sz="1800" dirty="0" smtClean="0">
                <a:solidFill>
                  <a:srgbClr val="FF0000"/>
                </a:solidFill>
              </a:rPr>
              <a:t>someone related to the fund</a:t>
            </a:r>
            <a:r>
              <a:rPr lang="en-AU" sz="1800" dirty="0" smtClean="0"/>
              <a:t>,</a:t>
            </a:r>
          </a:p>
          <a:p>
            <a:pPr marL="717550" indent="-358775"/>
            <a:r>
              <a:rPr lang="en-AU" sz="1800" dirty="0" smtClean="0"/>
              <a:t>Investments are to the </a:t>
            </a:r>
            <a:r>
              <a:rPr lang="en-AU" sz="1800" dirty="0" smtClean="0">
                <a:solidFill>
                  <a:srgbClr val="FF0000"/>
                </a:solidFill>
              </a:rPr>
              <a:t>detriment of the fund</a:t>
            </a:r>
          </a:p>
          <a:p>
            <a:pPr marL="0" indent="0">
              <a:buNone/>
            </a:pPr>
            <a:endParaRPr lang="en-US" sz="1800" dirty="0" smtClean="0"/>
          </a:p>
          <a:p>
            <a:pPr marL="0" indent="0">
              <a:buNone/>
            </a:pPr>
            <a:r>
              <a:rPr lang="en-US" sz="2400" b="1" dirty="0" smtClean="0">
                <a:solidFill>
                  <a:srgbClr val="FF0000"/>
                </a:solidFill>
              </a:rPr>
              <a:t>Investigations</a:t>
            </a:r>
            <a:r>
              <a:rPr lang="en-US" sz="2400" dirty="0" smtClean="0">
                <a:solidFill>
                  <a:srgbClr val="FF0000"/>
                </a:solidFill>
              </a:rPr>
              <a:t>:</a:t>
            </a:r>
          </a:p>
          <a:p>
            <a:pPr marL="717550" indent="-358775"/>
            <a:r>
              <a:rPr lang="en-US" sz="1800" dirty="0" smtClean="0"/>
              <a:t>Is every home purchased by a SMSF leased to a related party?</a:t>
            </a:r>
          </a:p>
          <a:p>
            <a:pPr marL="717550" indent="-358775"/>
            <a:r>
              <a:rPr lang="en-US" sz="1800" dirty="0" smtClean="0"/>
              <a:t>If there is an agent involved does not mean that a related party is not leasing the property</a:t>
            </a:r>
          </a:p>
          <a:p>
            <a:pPr marL="717550" indent="-358775"/>
            <a:r>
              <a:rPr lang="en-US" sz="1800" dirty="0" smtClean="0"/>
              <a:t>Outstanding Rent or the fund renting for lower than Market Rent </a:t>
            </a:r>
          </a:p>
          <a:p>
            <a:pPr marL="717550" indent="-358775"/>
            <a:r>
              <a:rPr lang="en-US" sz="1800" b="1" u="sng" dirty="0" smtClean="0">
                <a:solidFill>
                  <a:srgbClr val="FF0000"/>
                </a:solidFill>
              </a:rPr>
              <a:t>If there is smoke  - there is a fire</a:t>
            </a:r>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House Keeping - Audio</a:t>
            </a:r>
            <a:endParaRPr lang="en-AU" dirty="0"/>
          </a:p>
        </p:txBody>
      </p:sp>
      <p:pic>
        <p:nvPicPr>
          <p:cNvPr id="4" name="Content Placeholder 3" descr="go to webinar 2 (1).jpg"/>
          <p:cNvPicPr>
            <a:picLocks noGrp="1" noChangeAspect="1"/>
          </p:cNvPicPr>
          <p:nvPr>
            <p:ph idx="1"/>
          </p:nvPr>
        </p:nvPicPr>
        <p:blipFill>
          <a:blip r:embed="rId2" cstate="print"/>
          <a:stretch>
            <a:fillRect/>
          </a:stretch>
        </p:blipFill>
        <p:spPr>
          <a:xfrm>
            <a:off x="5600700" y="1905000"/>
            <a:ext cx="1598896" cy="4127500"/>
          </a:xfrm>
        </p:spPr>
      </p:pic>
      <p:sp>
        <p:nvSpPr>
          <p:cNvPr id="6" name="TextBox 5"/>
          <p:cNvSpPr txBox="1"/>
          <p:nvPr/>
        </p:nvSpPr>
        <p:spPr>
          <a:xfrm>
            <a:off x="1143000" y="2590800"/>
            <a:ext cx="3646063" cy="1477328"/>
          </a:xfrm>
          <a:prstGeom prst="rect">
            <a:avLst/>
          </a:prstGeom>
          <a:noFill/>
        </p:spPr>
        <p:txBody>
          <a:bodyPr wrap="none" rtlCol="0">
            <a:spAutoFit/>
          </a:bodyPr>
          <a:lstStyle/>
          <a:p>
            <a:r>
              <a:rPr lang="en-AU" dirty="0" smtClean="0"/>
              <a:t>If Computer sound is not audio able</a:t>
            </a:r>
          </a:p>
          <a:p>
            <a:endParaRPr lang="en-AU" dirty="0" smtClean="0"/>
          </a:p>
          <a:p>
            <a:pPr marL="342900" indent="-342900">
              <a:buFont typeface="+mj-lt"/>
              <a:buAutoNum type="arabicPeriod"/>
            </a:pPr>
            <a:r>
              <a:rPr lang="en-AU" dirty="0" smtClean="0"/>
              <a:t>Phone the number on your panel</a:t>
            </a:r>
          </a:p>
          <a:p>
            <a:pPr marL="342900" indent="-342900">
              <a:buFont typeface="+mj-lt"/>
              <a:buAutoNum type="arabicPeriod"/>
            </a:pPr>
            <a:r>
              <a:rPr lang="en-AU" dirty="0" smtClean="0"/>
              <a:t>Enter Access Code</a:t>
            </a:r>
          </a:p>
          <a:p>
            <a:endParaRPr lang="en-AU" dirty="0"/>
          </a:p>
        </p:txBody>
      </p:sp>
      <p:pic>
        <p:nvPicPr>
          <p:cNvPr id="5" name="Picture 4" descr="logo-online SMSF audit.png"/>
          <p:cNvPicPr>
            <a:picLocks noChangeAspect="1"/>
          </p:cNvPicPr>
          <p:nvPr/>
        </p:nvPicPr>
        <p:blipFill>
          <a:blip r:embed="rId3" cstate="print"/>
          <a:stretch>
            <a:fillRect/>
          </a:stretch>
        </p:blipFill>
        <p:spPr>
          <a:xfrm>
            <a:off x="228600" y="5715001"/>
            <a:ext cx="2071688" cy="542925"/>
          </a:xfrm>
          <a:prstGeom prst="rect">
            <a:avLst/>
          </a:prstGeom>
        </p:spPr>
      </p:pic>
      <p:pic>
        <p:nvPicPr>
          <p:cNvPr id="7" name="Picture 6" descr="logo -trustdeed.png"/>
          <p:cNvPicPr>
            <a:picLocks noChangeAspect="1"/>
          </p:cNvPicPr>
          <p:nvPr/>
        </p:nvPicPr>
        <p:blipFill>
          <a:blip r:embed="rId4" cstate="print"/>
          <a:stretch>
            <a:fillRect/>
          </a:stretch>
        </p:blipFill>
        <p:spPr>
          <a:xfrm>
            <a:off x="6000750" y="6019801"/>
            <a:ext cx="2786063" cy="5619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House Keeping – Hand Out </a:t>
            </a:r>
            <a:endParaRPr lang="en-AU" dirty="0"/>
          </a:p>
        </p:txBody>
      </p:sp>
      <p:pic>
        <p:nvPicPr>
          <p:cNvPr id="4" name="Content Placeholder 3" descr="go to webinar 3.jpg"/>
          <p:cNvPicPr>
            <a:picLocks noGrp="1" noChangeAspect="1"/>
          </p:cNvPicPr>
          <p:nvPr>
            <p:ph idx="1"/>
          </p:nvPr>
        </p:nvPicPr>
        <p:blipFill>
          <a:blip r:embed="rId2" cstate="print"/>
          <a:stretch>
            <a:fillRect/>
          </a:stretch>
        </p:blipFill>
        <p:spPr>
          <a:xfrm>
            <a:off x="5715000" y="1371600"/>
            <a:ext cx="1598896" cy="4127500"/>
          </a:xfrm>
        </p:spPr>
      </p:pic>
      <p:sp>
        <p:nvSpPr>
          <p:cNvPr id="5" name="TextBox 4"/>
          <p:cNvSpPr txBox="1"/>
          <p:nvPr/>
        </p:nvSpPr>
        <p:spPr>
          <a:xfrm>
            <a:off x="1314450" y="2514600"/>
            <a:ext cx="4437818" cy="923330"/>
          </a:xfrm>
          <a:prstGeom prst="rect">
            <a:avLst/>
          </a:prstGeom>
          <a:noFill/>
        </p:spPr>
        <p:txBody>
          <a:bodyPr wrap="none" rtlCol="0">
            <a:spAutoFit/>
          </a:bodyPr>
          <a:lstStyle/>
          <a:p>
            <a:r>
              <a:rPr lang="en-AU" dirty="0" smtClean="0"/>
              <a:t>Copy of this Presentation can be downloaded</a:t>
            </a:r>
          </a:p>
          <a:p>
            <a:r>
              <a:rPr lang="en-AU" dirty="0" smtClean="0"/>
              <a:t>From the Panel</a:t>
            </a:r>
          </a:p>
          <a:p>
            <a:endParaRPr lang="en-AU" dirty="0"/>
          </a:p>
        </p:txBody>
      </p:sp>
      <p:pic>
        <p:nvPicPr>
          <p:cNvPr id="6" name="Picture 5" descr="logo-online SMSF audit.png"/>
          <p:cNvPicPr>
            <a:picLocks noChangeAspect="1"/>
          </p:cNvPicPr>
          <p:nvPr/>
        </p:nvPicPr>
        <p:blipFill>
          <a:blip r:embed="rId3" cstate="print"/>
          <a:stretch>
            <a:fillRect/>
          </a:stretch>
        </p:blipFill>
        <p:spPr>
          <a:xfrm>
            <a:off x="228600" y="5715001"/>
            <a:ext cx="2071688" cy="542925"/>
          </a:xfrm>
          <a:prstGeom prst="rect">
            <a:avLst/>
          </a:prstGeom>
        </p:spPr>
      </p:pic>
      <p:pic>
        <p:nvPicPr>
          <p:cNvPr id="7" name="Picture 6" descr="logo -trustdeed.png"/>
          <p:cNvPicPr>
            <a:picLocks noChangeAspect="1"/>
          </p:cNvPicPr>
          <p:nvPr/>
        </p:nvPicPr>
        <p:blipFill>
          <a:blip r:embed="rId4" cstate="print"/>
          <a:stretch>
            <a:fillRect/>
          </a:stretch>
        </p:blipFill>
        <p:spPr>
          <a:xfrm>
            <a:off x="6000750" y="6019801"/>
            <a:ext cx="2786063" cy="5619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828040"/>
          </a:xfrm>
        </p:spPr>
        <p:txBody>
          <a:bodyPr>
            <a:normAutofit fontScale="90000"/>
          </a:bodyPr>
          <a:lstStyle/>
          <a:p>
            <a:r>
              <a:rPr lang="en-AU" dirty="0" smtClean="0"/>
              <a:t>House Keeping – Questions on this Presentation</a:t>
            </a:r>
            <a:endParaRPr lang="en-AU" dirty="0"/>
          </a:p>
        </p:txBody>
      </p:sp>
      <p:pic>
        <p:nvPicPr>
          <p:cNvPr id="4" name="Content Placeholder 3" descr="go to webinar 4.jpg"/>
          <p:cNvPicPr>
            <a:picLocks noGrp="1" noChangeAspect="1"/>
          </p:cNvPicPr>
          <p:nvPr>
            <p:ph idx="1"/>
          </p:nvPr>
        </p:nvPicPr>
        <p:blipFill>
          <a:blip r:embed="rId2" cstate="print"/>
          <a:stretch>
            <a:fillRect/>
          </a:stretch>
        </p:blipFill>
        <p:spPr>
          <a:xfrm>
            <a:off x="5486400" y="1752600"/>
            <a:ext cx="1598896" cy="4127500"/>
          </a:xfrm>
        </p:spPr>
      </p:pic>
      <p:sp>
        <p:nvSpPr>
          <p:cNvPr id="5" name="TextBox 4"/>
          <p:cNvSpPr txBox="1"/>
          <p:nvPr/>
        </p:nvSpPr>
        <p:spPr>
          <a:xfrm>
            <a:off x="914400" y="2667000"/>
            <a:ext cx="4580036" cy="1477328"/>
          </a:xfrm>
          <a:prstGeom prst="rect">
            <a:avLst/>
          </a:prstGeom>
          <a:noFill/>
        </p:spPr>
        <p:txBody>
          <a:bodyPr wrap="none" rtlCol="0">
            <a:spAutoFit/>
          </a:bodyPr>
          <a:lstStyle/>
          <a:p>
            <a:r>
              <a:rPr lang="en-AU" dirty="0" smtClean="0"/>
              <a:t>If you have any Questions on this Presentation </a:t>
            </a:r>
          </a:p>
          <a:p>
            <a:pPr marL="342900" indent="-342900">
              <a:buFont typeface="+mj-lt"/>
              <a:buAutoNum type="arabicPeriod"/>
            </a:pPr>
            <a:r>
              <a:rPr lang="en-AU" dirty="0" smtClean="0"/>
              <a:t>Type in your questions in the panel</a:t>
            </a:r>
          </a:p>
          <a:p>
            <a:pPr marL="342900" indent="-342900">
              <a:buFont typeface="+mj-lt"/>
              <a:buAutoNum type="arabicPeriod"/>
            </a:pPr>
            <a:r>
              <a:rPr lang="en-AU" dirty="0" smtClean="0"/>
              <a:t>Speaker will answer all your questions </a:t>
            </a:r>
          </a:p>
          <a:p>
            <a:pPr marL="342900" indent="-342900"/>
            <a:r>
              <a:rPr lang="en-AU" dirty="0" smtClean="0"/>
              <a:t>         after the presentation</a:t>
            </a:r>
          </a:p>
          <a:p>
            <a:endParaRPr lang="en-AU" dirty="0"/>
          </a:p>
        </p:txBody>
      </p:sp>
      <p:pic>
        <p:nvPicPr>
          <p:cNvPr id="6" name="Picture 5" descr="logo-online SMSF audit.png"/>
          <p:cNvPicPr>
            <a:picLocks noChangeAspect="1"/>
          </p:cNvPicPr>
          <p:nvPr/>
        </p:nvPicPr>
        <p:blipFill>
          <a:blip r:embed="rId3" cstate="print"/>
          <a:stretch>
            <a:fillRect/>
          </a:stretch>
        </p:blipFill>
        <p:spPr>
          <a:xfrm>
            <a:off x="228600" y="5715001"/>
            <a:ext cx="2071688" cy="542925"/>
          </a:xfrm>
          <a:prstGeom prst="rect">
            <a:avLst/>
          </a:prstGeom>
        </p:spPr>
      </p:pic>
      <p:pic>
        <p:nvPicPr>
          <p:cNvPr id="7" name="Picture 6" descr="logo -trustdeed.png"/>
          <p:cNvPicPr>
            <a:picLocks noChangeAspect="1"/>
          </p:cNvPicPr>
          <p:nvPr/>
        </p:nvPicPr>
        <p:blipFill>
          <a:blip r:embed="rId4" cstate="print"/>
          <a:stretch>
            <a:fillRect/>
          </a:stretch>
        </p:blipFill>
        <p:spPr>
          <a:xfrm>
            <a:off x="6000750" y="6019801"/>
            <a:ext cx="2786063" cy="5619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00"/>
            <a:ext cx="7132320" cy="710184"/>
          </a:xfrm>
        </p:spPr>
        <p:txBody>
          <a:bodyPr>
            <a:normAutofit/>
          </a:bodyPr>
          <a:lstStyle/>
          <a:p>
            <a:pPr algn="l"/>
            <a:r>
              <a:rPr lang="en-US" sz="2000" b="1" dirty="0" smtClean="0"/>
              <a:t>Legal &amp; Financial Disclaimer &amp; Disclosure</a:t>
            </a:r>
            <a:br>
              <a:rPr lang="en-US" sz="2000" b="1" dirty="0" smtClean="0"/>
            </a:br>
            <a:r>
              <a:rPr lang="en-US" sz="2000" b="1" dirty="0" smtClean="0"/>
              <a:t>- Webinar is for educational purposes </a:t>
            </a:r>
            <a:endParaRPr lang="en-US" sz="2000" b="1" dirty="0"/>
          </a:p>
        </p:txBody>
      </p:sp>
      <p:sp>
        <p:nvSpPr>
          <p:cNvPr id="3" name="Content Placeholder 2"/>
          <p:cNvSpPr>
            <a:spLocks noGrp="1"/>
          </p:cNvSpPr>
          <p:nvPr>
            <p:ph idx="1"/>
          </p:nvPr>
        </p:nvSpPr>
        <p:spPr>
          <a:xfrm>
            <a:off x="857250" y="1295400"/>
            <a:ext cx="7132320" cy="4419600"/>
          </a:xfrm>
        </p:spPr>
        <p:txBody>
          <a:bodyPr>
            <a:normAutofit/>
          </a:bodyPr>
          <a:lstStyle/>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US" dirty="0" smtClean="0"/>
          </a:p>
        </p:txBody>
      </p:sp>
      <p:sp>
        <p:nvSpPr>
          <p:cNvPr id="6" name="Rectangle 5"/>
          <p:cNvSpPr/>
          <p:nvPr/>
        </p:nvSpPr>
        <p:spPr>
          <a:xfrm>
            <a:off x="395536" y="1219202"/>
            <a:ext cx="8352928" cy="5078313"/>
          </a:xfrm>
          <a:prstGeom prst="rect">
            <a:avLst/>
          </a:prstGeom>
        </p:spPr>
        <p:txBody>
          <a:bodyPr wrap="square">
            <a:spAutoFit/>
          </a:bodyPr>
          <a:lstStyle/>
          <a:p>
            <a:r>
              <a:rPr lang="en-AU" sz="1200" i="1" dirty="0" smtClean="0"/>
              <a:t>In providing the below information, neither Manoj Abichandani  (presenter) or an employee of Deed Dot Com Dot Au Pty Ltd is providing any financial or Legal advice as any Financial advice is based on the information provided by you  with regard to your financial needs and objectives. The information below  is intended to provide only broad, general guidelines which may be helpful in assessing and making decisions about financial products and general information which is available elsewhere that may help meet your financial needs and objectives. This material may also contain general educational topics about investing, legal and financial matters. It is most important that you understand that your actual experience will differ from these illustrations and examples. </a:t>
            </a:r>
          </a:p>
          <a:p>
            <a:endParaRPr lang="en-AU" sz="1200" i="1" dirty="0" smtClean="0"/>
          </a:p>
          <a:p>
            <a:r>
              <a:rPr lang="en-AU" sz="1200" i="1" dirty="0" smtClean="0"/>
              <a:t>That is why you should consult an appropriately qualified financial planner, legal advisor or Estate planner, who can assess your situation with updated data and assumptions on a periodic basis. Information provided here is not intended to be investment advice or a projection of future investment performance. No one can foresee the future and, it is not a projection of the potential return of any investment, nor is it a projection of future inflation rates or the state of the world or domestic economy. You should seek the guidance of a financial or investment professional before proceeding with any investment decision or any super contribution or set up Decision. Our examples and illustration does not contain your income tax calculations and legal concepts; it does not constitute tax or legal Advice. These illustration may require the guidance of a tax, legal  or accounting adviser.</a:t>
            </a:r>
          </a:p>
          <a:p>
            <a:r>
              <a:rPr lang="en-AU" sz="1200" i="1" dirty="0" smtClean="0"/>
              <a:t> </a:t>
            </a:r>
          </a:p>
          <a:p>
            <a:r>
              <a:rPr lang="en-AU" sz="1200" i="1" dirty="0" smtClean="0"/>
              <a:t>In creating the illustration certain assumptions were made with respect to investment returns, the economy, and home loan interest rates . The reports and graphics included are directly dependent on the quality and the accuracy of the data and assumptions (including rates of return and future interest rates) . Where future rates of return are assumed, these returns do not reflect the fees and charges associated with Investments, which would reduce the results. You are encouraged to review and consider performance information, which you can request from your investment professional and other securities advisor who may recommended asset/s that may be referenced in this material when assuming any future rates of return for any super contributions  &amp; investment.</a:t>
            </a:r>
          </a:p>
          <a:p>
            <a:endParaRPr lang="en-AU" sz="1200" i="1" dirty="0" smtClean="0"/>
          </a:p>
          <a:p>
            <a:r>
              <a:rPr lang="en-AU" sz="1200" i="1" dirty="0" smtClean="0"/>
              <a:t>Keep in mind that past performance is not a guarantee of future results. A prospectus or PDS must be read carefully when considering any investment in securities or super contribution in a fund. </a:t>
            </a:r>
          </a:p>
          <a:p>
            <a:endParaRPr lang="en-AU" sz="1200" i="1" dirty="0" smtClean="0"/>
          </a:p>
          <a:p>
            <a:r>
              <a:rPr lang="en-AU" sz="1200" i="1" dirty="0" smtClean="0"/>
              <a:t>No liability is assumed resulting from the use of the information contained in this financial  presentation and the examples used  Responsibilities for financial decisions are exclusively in hand of the viewer and not in hands of  the presenter.</a:t>
            </a:r>
            <a:endParaRPr lang="en-AU" sz="1200" i="1" dirty="0"/>
          </a:p>
        </p:txBody>
      </p:sp>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3200" b="1" dirty="0" smtClean="0"/>
              <a:t>What is the Sole Purpose of an SMSF</a:t>
            </a:r>
            <a:endParaRPr lang="en-US" sz="3200" b="1" dirty="0"/>
          </a:p>
        </p:txBody>
      </p:sp>
      <p:sp>
        <p:nvSpPr>
          <p:cNvPr id="3" name="Content Placeholder 2"/>
          <p:cNvSpPr>
            <a:spLocks noGrp="1"/>
          </p:cNvSpPr>
          <p:nvPr>
            <p:ph idx="1"/>
          </p:nvPr>
        </p:nvSpPr>
        <p:spPr>
          <a:xfrm>
            <a:off x="683568" y="1484784"/>
            <a:ext cx="7132320" cy="4402832"/>
          </a:xfrm>
        </p:spPr>
        <p:txBody>
          <a:bodyPr>
            <a:normAutofit fontScale="47500" lnSpcReduction="20000"/>
          </a:bodyPr>
          <a:lstStyle/>
          <a:p>
            <a:pPr marL="457200" indent="-457200">
              <a:buNone/>
            </a:pPr>
            <a:r>
              <a:rPr lang="en-AU" sz="3800" b="1" dirty="0" smtClean="0"/>
              <a:t>Problem</a:t>
            </a:r>
          </a:p>
          <a:p>
            <a:pPr marL="457200" indent="-457200">
              <a:buNone/>
            </a:pPr>
            <a:endParaRPr lang="en-AU" sz="2900" b="1" dirty="0" smtClean="0"/>
          </a:p>
          <a:p>
            <a:pPr marL="457200" indent="-457200">
              <a:spcBef>
                <a:spcPts val="1200"/>
              </a:spcBef>
              <a:buAutoNum type="arabicParenR"/>
            </a:pPr>
            <a:r>
              <a:rPr lang="en-AU" sz="3800" b="1" dirty="0" smtClean="0">
                <a:solidFill>
                  <a:srgbClr val="FF0000"/>
                </a:solidFill>
              </a:rPr>
              <a:t>Trustees are setting up SMSF’s without knowing the Sole Purpose Test </a:t>
            </a:r>
            <a:endParaRPr lang="en-AU" sz="3800" dirty="0" smtClean="0"/>
          </a:p>
          <a:p>
            <a:pPr marL="457200" indent="-457200">
              <a:spcBef>
                <a:spcPts val="1200"/>
              </a:spcBef>
              <a:buAutoNum type="arabicParenR"/>
            </a:pPr>
            <a:r>
              <a:rPr lang="en-AU" sz="3800" dirty="0" smtClean="0"/>
              <a:t>Accountants are </a:t>
            </a:r>
            <a:r>
              <a:rPr lang="en-AU" sz="3800" dirty="0" smtClean="0">
                <a:solidFill>
                  <a:srgbClr val="FF0000"/>
                </a:solidFill>
              </a:rPr>
              <a:t>Setting up SMSF’s disregarding the need for an AFSL</a:t>
            </a:r>
          </a:p>
          <a:p>
            <a:pPr marL="457200" indent="-457200">
              <a:spcBef>
                <a:spcPts val="1200"/>
              </a:spcBef>
              <a:buAutoNum type="arabicParenR"/>
            </a:pPr>
            <a:r>
              <a:rPr lang="en-AU" sz="3800" dirty="0" smtClean="0"/>
              <a:t>Financial Planners do not know how to write Statement of Advice</a:t>
            </a:r>
          </a:p>
          <a:p>
            <a:pPr marL="457200" indent="-457200">
              <a:spcBef>
                <a:spcPts val="1200"/>
              </a:spcBef>
              <a:buAutoNum type="arabicParenR"/>
            </a:pPr>
            <a:r>
              <a:rPr lang="en-AU" sz="3800" dirty="0" smtClean="0"/>
              <a:t>Accountants with limited licence of a “Financial Planner” are not savvy on SIS Rules</a:t>
            </a:r>
          </a:p>
          <a:p>
            <a:pPr marL="457200" indent="-457200">
              <a:spcBef>
                <a:spcPts val="1200"/>
              </a:spcBef>
              <a:buAutoNum type="arabicParenR"/>
            </a:pPr>
            <a:r>
              <a:rPr lang="en-AU" sz="3800" dirty="0" smtClean="0">
                <a:solidFill>
                  <a:srgbClr val="FF0000"/>
                </a:solidFill>
              </a:rPr>
              <a:t>Over 30,000 new funds are created each year (Over 600,000 funds and $1 Million Trustees)</a:t>
            </a:r>
          </a:p>
          <a:p>
            <a:pPr marL="457200" indent="-457200">
              <a:spcBef>
                <a:spcPts val="1200"/>
              </a:spcBef>
              <a:buAutoNum type="arabicParenR"/>
            </a:pPr>
            <a:r>
              <a:rPr lang="en-AU" sz="3800" dirty="0" smtClean="0"/>
              <a:t>Younger trustees  are setting up funds with low balance and investing in non-traditional investments </a:t>
            </a:r>
          </a:p>
          <a:p>
            <a:pPr marL="457200" indent="-457200">
              <a:spcBef>
                <a:spcPts val="1200"/>
              </a:spcBef>
              <a:buAutoNum type="arabicParenR"/>
            </a:pPr>
            <a:r>
              <a:rPr lang="en-AU" sz="3800" dirty="0" smtClean="0"/>
              <a:t>Over 13,000 SMSF’s have never lodged their Income Tax Returns</a:t>
            </a:r>
          </a:p>
          <a:p>
            <a:pPr marL="457200" indent="-457200">
              <a:buFont typeface="+mj-lt"/>
              <a:buAutoNum type="arabicPeriod"/>
            </a:pPr>
            <a:endParaRPr lang="en-AU" sz="2200" dirty="0" smtClean="0"/>
          </a:p>
          <a:p>
            <a:pPr marL="777240" lvl="1" indent="-457200">
              <a:buAutoNum type="arabicParenR"/>
            </a:pPr>
            <a:endParaRPr lang="en-AU" dirty="0" smtClean="0"/>
          </a:p>
          <a:p>
            <a:pPr marL="0" indent="0">
              <a:buNone/>
            </a:pPr>
            <a:endParaRPr lang="en-US" dirty="0" smtClean="0"/>
          </a:p>
        </p:txBody>
      </p:sp>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3200" b="1" dirty="0" smtClean="0"/>
              <a:t>Result :-	</a:t>
            </a:r>
            <a:r>
              <a:rPr lang="en-AU" dirty="0" smtClean="0"/>
              <a:t>	</a:t>
            </a:r>
            <a:endParaRPr lang="en-AU" dirty="0"/>
          </a:p>
        </p:txBody>
      </p:sp>
      <p:sp>
        <p:nvSpPr>
          <p:cNvPr id="3" name="Content Placeholder 2"/>
          <p:cNvSpPr>
            <a:spLocks noGrp="1"/>
          </p:cNvSpPr>
          <p:nvPr>
            <p:ph idx="1"/>
          </p:nvPr>
        </p:nvSpPr>
        <p:spPr/>
        <p:txBody>
          <a:bodyPr>
            <a:normAutofit/>
          </a:bodyPr>
          <a:lstStyle/>
          <a:p>
            <a:pPr>
              <a:buNone/>
            </a:pPr>
            <a:r>
              <a:rPr lang="en-AU" sz="2000" b="1" dirty="0" smtClean="0"/>
              <a:t>Funds are being created for investments in</a:t>
            </a:r>
          </a:p>
          <a:p>
            <a:pPr>
              <a:buNone/>
            </a:pPr>
            <a:endParaRPr lang="en-AU" sz="1800" b="1" dirty="0" smtClean="0"/>
          </a:p>
          <a:p>
            <a:pPr lvl="1">
              <a:spcBef>
                <a:spcPts val="1200"/>
              </a:spcBef>
            </a:pPr>
            <a:r>
              <a:rPr lang="en-AU" sz="1800" dirty="0" smtClean="0"/>
              <a:t>Reduction of Tax payable</a:t>
            </a:r>
          </a:p>
          <a:p>
            <a:pPr lvl="2">
              <a:spcBef>
                <a:spcPts val="1200"/>
              </a:spcBef>
            </a:pPr>
            <a:r>
              <a:rPr lang="en-AU" sz="1800" dirty="0" smtClean="0"/>
              <a:t>Transition to Retirement Strategies</a:t>
            </a:r>
          </a:p>
          <a:p>
            <a:pPr lvl="2">
              <a:spcBef>
                <a:spcPts val="1200"/>
              </a:spcBef>
            </a:pPr>
            <a:r>
              <a:rPr lang="en-AU" sz="1800" dirty="0" smtClean="0"/>
              <a:t>Catch up Contributions</a:t>
            </a:r>
          </a:p>
          <a:p>
            <a:pPr lvl="1">
              <a:spcBef>
                <a:spcPts val="1200"/>
              </a:spcBef>
            </a:pPr>
            <a:r>
              <a:rPr lang="en-AU" sz="1800" dirty="0" smtClean="0"/>
              <a:t>Bit coins and other types of Crypto Currencies</a:t>
            </a:r>
          </a:p>
          <a:p>
            <a:pPr lvl="1">
              <a:spcBef>
                <a:spcPts val="1200"/>
              </a:spcBef>
            </a:pPr>
            <a:r>
              <a:rPr lang="en-AU" sz="1800" dirty="0" smtClean="0"/>
              <a:t>House and Land packages – outskirts of Melbourne / Townsville / Sydney</a:t>
            </a:r>
          </a:p>
          <a:p>
            <a:pPr lvl="1">
              <a:spcBef>
                <a:spcPts val="1200"/>
              </a:spcBef>
            </a:pPr>
            <a:r>
              <a:rPr lang="en-AU" sz="1800" dirty="0" smtClean="0"/>
              <a:t>Off the plan units – SMSF has no chance of getting the loan approved</a:t>
            </a:r>
          </a:p>
          <a:p>
            <a:pPr lvl="1">
              <a:spcBef>
                <a:spcPts val="1200"/>
              </a:spcBef>
            </a:pPr>
            <a:r>
              <a:rPr lang="en-AU" sz="1800" dirty="0" smtClean="0"/>
              <a:t>Early access of preserved benefits</a:t>
            </a:r>
          </a:p>
          <a:p>
            <a:pPr lvl="1">
              <a:spcBef>
                <a:spcPts val="1200"/>
              </a:spcBef>
            </a:pPr>
            <a:r>
              <a:rPr lang="en-AU" sz="1800" dirty="0" smtClean="0"/>
              <a:t>Roll over of less than $200,000</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b="1" dirty="0" smtClean="0"/>
              <a:t>New Funds Created</a:t>
            </a:r>
            <a:endParaRPr lang="en-AU" sz="3200" b="1" dirty="0"/>
          </a:p>
        </p:txBody>
      </p:sp>
      <p:graphicFrame>
        <p:nvGraphicFramePr>
          <p:cNvPr id="4" name="Table 3"/>
          <p:cNvGraphicFramePr>
            <a:graphicFrameLocks noGrp="1"/>
          </p:cNvGraphicFramePr>
          <p:nvPr/>
        </p:nvGraphicFramePr>
        <p:xfrm>
          <a:off x="0" y="1268760"/>
          <a:ext cx="8712967" cy="3240360"/>
        </p:xfrm>
        <a:graphic>
          <a:graphicData uri="http://schemas.openxmlformats.org/drawingml/2006/table">
            <a:tbl>
              <a:tblPr/>
              <a:tblGrid>
                <a:gridCol w="1800200"/>
                <a:gridCol w="1368152"/>
                <a:gridCol w="1204601"/>
                <a:gridCol w="1310420"/>
                <a:gridCol w="1454686"/>
                <a:gridCol w="1574908"/>
              </a:tblGrid>
              <a:tr h="584600">
                <a:tc>
                  <a:txBody>
                    <a:bodyPr/>
                    <a:lstStyle/>
                    <a:p>
                      <a:pPr algn="l" fontAlgn="b"/>
                      <a:r>
                        <a:rPr lang="en-AU" sz="1800" b="1" i="0" u="none" strike="noStrike" dirty="0" smtClean="0">
                          <a:solidFill>
                            <a:srgbClr val="000000"/>
                          </a:solidFill>
                          <a:latin typeface="Arial"/>
                        </a:rPr>
                        <a:t>Population  </a:t>
                      </a:r>
                      <a:endParaRPr lang="en-AU" sz="1800" b="1" i="0" u="none" strike="noStrike" dirty="0">
                        <a:solidFill>
                          <a:srgbClr val="000000"/>
                        </a:solidFill>
                        <a:latin typeface="Arial"/>
                      </a:endParaRPr>
                    </a:p>
                  </a:txBody>
                  <a:tcPr marL="6368" marR="6368" marT="63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800" b="0" i="0" u="none" strike="noStrike">
                        <a:solidFill>
                          <a:srgbClr val="000000"/>
                        </a:solidFill>
                        <a:latin typeface="Calibri"/>
                      </a:endParaRPr>
                    </a:p>
                  </a:txBody>
                  <a:tcPr marL="6368" marR="6368" marT="63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800" b="0" i="0" u="none" strike="noStrike">
                        <a:solidFill>
                          <a:srgbClr val="000000"/>
                        </a:solidFill>
                        <a:latin typeface="Calibri"/>
                      </a:endParaRPr>
                    </a:p>
                  </a:txBody>
                  <a:tcPr marL="6368" marR="6368" marT="63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800" b="0" i="0" u="none" strike="noStrike">
                        <a:solidFill>
                          <a:srgbClr val="000000"/>
                        </a:solidFill>
                        <a:latin typeface="Calibri"/>
                      </a:endParaRPr>
                    </a:p>
                  </a:txBody>
                  <a:tcPr marL="6368" marR="6368" marT="63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800" b="0" i="0" u="none" strike="noStrike">
                        <a:solidFill>
                          <a:srgbClr val="000000"/>
                        </a:solidFill>
                        <a:latin typeface="Calibri"/>
                      </a:endParaRPr>
                    </a:p>
                  </a:txBody>
                  <a:tcPr marL="6368" marR="6368" marT="636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800" b="0" i="0" u="none" strike="noStrike">
                        <a:solidFill>
                          <a:srgbClr val="000000"/>
                        </a:solidFill>
                        <a:latin typeface="Calibri"/>
                      </a:endParaRPr>
                    </a:p>
                  </a:txBody>
                  <a:tcPr marL="6368" marR="6368" marT="6368" marB="0" anchor="b">
                    <a:lnL>
                      <a:noFill/>
                    </a:lnL>
                    <a:lnR>
                      <a:noFill/>
                    </a:lnR>
                    <a:lnT>
                      <a:noFill/>
                    </a:lnT>
                    <a:lnB w="6350" cap="flat" cmpd="sng" algn="ctr">
                      <a:solidFill>
                        <a:srgbClr val="000000"/>
                      </a:solidFill>
                      <a:prstDash val="solid"/>
                      <a:round/>
                      <a:headEnd type="none" w="med" len="med"/>
                      <a:tailEnd type="none" w="med" len="med"/>
                    </a:lnB>
                  </a:tcPr>
                </a:tc>
              </a:tr>
              <a:tr h="651412">
                <a:tc>
                  <a:txBody>
                    <a:bodyPr/>
                    <a:lstStyle/>
                    <a:p>
                      <a:pPr algn="l" fontAlgn="b"/>
                      <a:r>
                        <a:rPr lang="en-AU" sz="1800" b="0" i="0" u="none" strike="noStrike" dirty="0">
                          <a:solidFill>
                            <a:srgbClr val="000000"/>
                          </a:solidFill>
                          <a:latin typeface="Arial"/>
                        </a:rPr>
                        <a:t>Year ended</a:t>
                      </a:r>
                    </a:p>
                  </a:txBody>
                  <a:tcPr marL="6368" marR="6368" marT="63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Establishments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Windups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Net establishments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Total number of SMSFs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Total members of SMSFs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058">
                <a:tc>
                  <a:txBody>
                    <a:bodyPr/>
                    <a:lstStyle/>
                    <a:p>
                      <a:pPr algn="l" fontAlgn="b"/>
                      <a:r>
                        <a:rPr lang="en-AU" sz="1800" b="0" i="0" u="none" strike="noStrike" dirty="0">
                          <a:solidFill>
                            <a:srgbClr val="000000"/>
                          </a:solidFill>
                          <a:latin typeface="Arial"/>
                        </a:rPr>
                        <a:t>June 2020</a:t>
                      </a:r>
                    </a:p>
                  </a:txBody>
                  <a:tcPr marL="6368" marR="6368" marT="63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21,717</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13,656</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8,061</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580,579</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1,088,882</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34058">
                <a:tc>
                  <a:txBody>
                    <a:bodyPr/>
                    <a:lstStyle/>
                    <a:p>
                      <a:pPr algn="l" fontAlgn="b"/>
                      <a:r>
                        <a:rPr lang="en-AU" sz="1800" b="0" i="0" u="none" strike="noStrike">
                          <a:solidFill>
                            <a:srgbClr val="000000"/>
                          </a:solidFill>
                          <a:latin typeface="Arial"/>
                        </a:rPr>
                        <a:t>June 2019</a:t>
                      </a:r>
                    </a:p>
                  </a:txBody>
                  <a:tcPr marL="6368" marR="6368" marT="636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20,341</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16,942</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3,399</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572,518</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1,073,893</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4058">
                <a:tc>
                  <a:txBody>
                    <a:bodyPr/>
                    <a:lstStyle/>
                    <a:p>
                      <a:pPr algn="l" fontAlgn="b"/>
                      <a:r>
                        <a:rPr lang="en-AU" sz="1800" b="0" i="0" u="none" strike="noStrike">
                          <a:solidFill>
                            <a:srgbClr val="000000"/>
                          </a:solidFill>
                          <a:latin typeface="Arial"/>
                        </a:rPr>
                        <a:t>June 2018</a:t>
                      </a:r>
                    </a:p>
                  </a:txBody>
                  <a:tcPr marL="6368" marR="6368" marT="636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25,333</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24,635</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698</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569,119</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1,067,157</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4058">
                <a:tc>
                  <a:txBody>
                    <a:bodyPr/>
                    <a:lstStyle/>
                    <a:p>
                      <a:pPr algn="l" fontAlgn="b"/>
                      <a:r>
                        <a:rPr lang="en-AU" sz="1800" b="0" i="0" u="none" strike="noStrike">
                          <a:solidFill>
                            <a:srgbClr val="000000"/>
                          </a:solidFill>
                          <a:latin typeface="Arial"/>
                        </a:rPr>
                        <a:t>June 2017</a:t>
                      </a:r>
                    </a:p>
                  </a:txBody>
                  <a:tcPr marL="6368" marR="6368" marT="636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30,313</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14,757</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15,556</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568,421</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1,071,284</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4058">
                <a:tc>
                  <a:txBody>
                    <a:bodyPr/>
                    <a:lstStyle/>
                    <a:p>
                      <a:pPr algn="l" fontAlgn="b"/>
                      <a:r>
                        <a:rPr lang="en-AU" sz="1800" b="0" i="0" u="none" strike="noStrike">
                          <a:solidFill>
                            <a:srgbClr val="000000"/>
                          </a:solidFill>
                          <a:latin typeface="Arial"/>
                        </a:rPr>
                        <a:t>June 2016</a:t>
                      </a:r>
                    </a:p>
                  </a:txBody>
                  <a:tcPr marL="6368" marR="6368" marT="636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32,767</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13,618</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19,149</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552,865</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1,041,638</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4058">
                <a:tc>
                  <a:txBody>
                    <a:bodyPr/>
                    <a:lstStyle/>
                    <a:p>
                      <a:pPr algn="l" fontAlgn="b"/>
                      <a:r>
                        <a:rPr lang="en-AU" sz="1800" b="0" i="0" u="none" strike="noStrike">
                          <a:solidFill>
                            <a:srgbClr val="000000"/>
                          </a:solidFill>
                          <a:latin typeface="Arial"/>
                        </a:rPr>
                        <a:t>June 2015</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33,729</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13,718</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a:solidFill>
                            <a:srgbClr val="000000"/>
                          </a:solidFill>
                          <a:latin typeface="Arial"/>
                        </a:rPr>
                        <a:t>20,011</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533,716</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800" b="0" i="0" u="none" strike="noStrike" dirty="0">
                          <a:solidFill>
                            <a:srgbClr val="000000"/>
                          </a:solidFill>
                          <a:latin typeface="Arial"/>
                        </a:rPr>
                        <a:t>1,010,350</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79511" y="4581129"/>
          <a:ext cx="8568953" cy="2016222"/>
        </p:xfrm>
        <a:graphic>
          <a:graphicData uri="http://schemas.openxmlformats.org/drawingml/2006/table">
            <a:tbl>
              <a:tblPr/>
              <a:tblGrid>
                <a:gridCol w="1800201"/>
                <a:gridCol w="1152128"/>
                <a:gridCol w="1224136"/>
                <a:gridCol w="1296144"/>
                <a:gridCol w="1512168"/>
                <a:gridCol w="1584176"/>
              </a:tblGrid>
              <a:tr h="794271">
                <a:tc>
                  <a:txBody>
                    <a:bodyPr/>
                    <a:lstStyle/>
                    <a:p>
                      <a:pPr algn="l" fontAlgn="b"/>
                      <a:r>
                        <a:rPr lang="en-AU" sz="1400" b="0" i="0" u="none" strike="noStrike" dirty="0">
                          <a:solidFill>
                            <a:srgbClr val="000000"/>
                          </a:solidFill>
                          <a:latin typeface="Arial"/>
                        </a:rPr>
                        <a:t>Quarter</a:t>
                      </a:r>
                    </a:p>
                  </a:txBody>
                  <a:tcPr marL="6368" marR="6368" marT="636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Establishments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Windups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Net establishments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Total number of SMSFs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latin typeface="Arial"/>
                        </a:rPr>
                        <a:t>Total members of SMSFs</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07317">
                <a:tc>
                  <a:txBody>
                    <a:bodyPr/>
                    <a:lstStyle/>
                    <a:p>
                      <a:pPr algn="l" fontAlgn="b"/>
                      <a:r>
                        <a:rPr lang="en-AU" sz="1800" b="0" i="0" u="none" strike="noStrike" dirty="0">
                          <a:solidFill>
                            <a:srgbClr val="000000"/>
                          </a:solidFill>
                          <a:latin typeface="Arial"/>
                        </a:rPr>
                        <a:t>March 2021</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dirty="0">
                          <a:solidFill>
                            <a:srgbClr val="000000"/>
                          </a:solidFill>
                          <a:latin typeface="Arial"/>
                        </a:rPr>
                        <a:t>6,147</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240</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5,907</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597,396</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800" b="0" i="0" u="none" strike="noStrike">
                          <a:solidFill>
                            <a:srgbClr val="000000"/>
                          </a:solidFill>
                          <a:latin typeface="Arial"/>
                        </a:rPr>
                        <a:t>1,120,936</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7317">
                <a:tc>
                  <a:txBody>
                    <a:bodyPr/>
                    <a:lstStyle/>
                    <a:p>
                      <a:pPr algn="l" fontAlgn="b"/>
                      <a:r>
                        <a:rPr lang="en-AU" sz="1800" b="0" i="0" u="none" strike="noStrike">
                          <a:solidFill>
                            <a:srgbClr val="000000"/>
                          </a:solidFill>
                          <a:latin typeface="Arial"/>
                        </a:rPr>
                        <a:t>December 2020</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5,693</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591</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5,102</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591,489</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1,110,568</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7317">
                <a:tc>
                  <a:txBody>
                    <a:bodyPr/>
                    <a:lstStyle/>
                    <a:p>
                      <a:pPr algn="l" fontAlgn="b"/>
                      <a:r>
                        <a:rPr lang="en-AU" sz="1800" b="0" i="0" u="none" strike="noStrike">
                          <a:solidFill>
                            <a:srgbClr val="000000"/>
                          </a:solidFill>
                          <a:latin typeface="Arial"/>
                        </a:rPr>
                        <a:t>September 2020</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6,232</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a:solidFill>
                            <a:srgbClr val="000000"/>
                          </a:solidFill>
                          <a:latin typeface="Arial"/>
                        </a:rPr>
                        <a:t>424</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5,808</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586,387</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800" b="0" i="0" u="none" strike="noStrike" dirty="0">
                          <a:solidFill>
                            <a:srgbClr val="000000"/>
                          </a:solidFill>
                          <a:latin typeface="Arial"/>
                        </a:rPr>
                        <a:t>1,101,660</a:t>
                      </a:r>
                    </a:p>
                  </a:txBody>
                  <a:tcPr marL="6368" marR="6368"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2255</Words>
  <Application>Microsoft Office PowerPoint</Application>
  <PresentationFormat>On-screen Show (4:3)</PresentationFormat>
  <Paragraphs>577</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What is the Sole Purpose of an SMSF – reduce tax or save for retirement </vt:lpstr>
      <vt:lpstr>House Keeping - Audio</vt:lpstr>
      <vt:lpstr>House Keeping – Hand Out </vt:lpstr>
      <vt:lpstr>House Keeping – Questions on this Presentation</vt:lpstr>
      <vt:lpstr>Legal &amp; Financial Disclaimer &amp; Disclosure - Webinar is for educational purposes </vt:lpstr>
      <vt:lpstr>What is the Sole Purpose of an SMSF</vt:lpstr>
      <vt:lpstr>Result :-  </vt:lpstr>
      <vt:lpstr>New Funds Created</vt:lpstr>
      <vt:lpstr>Member Size</vt:lpstr>
      <vt:lpstr>Age &amp; Gender</vt:lpstr>
      <vt:lpstr>Taxable income of individuals who were SMSF members as at the end of June 2020.</vt:lpstr>
      <vt:lpstr>Legislation…</vt:lpstr>
      <vt:lpstr>SMSFR 2008/2 - Application of the sole purpose test in section 62  </vt:lpstr>
      <vt:lpstr>Benefits which are “incidental, remote or insignificant” to the members </vt:lpstr>
      <vt:lpstr>Examples</vt:lpstr>
      <vt:lpstr>Examples</vt:lpstr>
      <vt:lpstr>Examples - Contribution</vt:lpstr>
      <vt:lpstr>SISR13.18AA SMSF - investment in collectables and personal use assets</vt:lpstr>
      <vt:lpstr>Court Cases…</vt:lpstr>
      <vt:lpstr>Aussiegolfa Pty Ltd (Trustee) Vs FCT [2017] FCA 1525</vt:lpstr>
      <vt:lpstr>Aussiegolfa Pty Ltd (Trustee) Vs FCT [2017] FCA 1525</vt:lpstr>
      <vt:lpstr>Can a SMSF Conduct a business &amp; breach Section 62?</vt:lpstr>
      <vt:lpstr>Large Size SMSF’s </vt:lpstr>
      <vt:lpstr>19.5% have more than $1.7M</vt:lpstr>
      <vt:lpstr>Criminal Charges - Kassongo Case – Early Access</vt:lpstr>
      <vt:lpstr>Auditors Role</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29</cp:revision>
  <dcterms:created xsi:type="dcterms:W3CDTF">2021-04-13T01:54:17Z</dcterms:created>
  <dcterms:modified xsi:type="dcterms:W3CDTF">2021-07-27T03:56:34Z</dcterms:modified>
</cp:coreProperties>
</file>